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5" r:id="rId2"/>
    <p:sldId id="276" r:id="rId3"/>
    <p:sldId id="279" r:id="rId4"/>
    <p:sldId id="316" r:id="rId5"/>
    <p:sldId id="320" r:id="rId6"/>
    <p:sldId id="322" r:id="rId7"/>
    <p:sldId id="317" r:id="rId8"/>
    <p:sldId id="318" r:id="rId9"/>
    <p:sldId id="319" r:id="rId10"/>
    <p:sldId id="325" r:id="rId11"/>
    <p:sldId id="321" r:id="rId12"/>
    <p:sldId id="323" r:id="rId13"/>
    <p:sldId id="326" r:id="rId14"/>
    <p:sldId id="324" r:id="rId15"/>
    <p:sldId id="327" r:id="rId16"/>
    <p:sldId id="308" r:id="rId17"/>
    <p:sldId id="303" r:id="rId18"/>
    <p:sldId id="286" r:id="rId19"/>
    <p:sldId id="330" r:id="rId20"/>
    <p:sldId id="287" r:id="rId21"/>
    <p:sldId id="288" r:id="rId22"/>
    <p:sldId id="290" r:id="rId23"/>
    <p:sldId id="289" r:id="rId24"/>
    <p:sldId id="302" r:id="rId25"/>
    <p:sldId id="285" r:id="rId26"/>
    <p:sldId id="283" r:id="rId27"/>
    <p:sldId id="295" r:id="rId28"/>
    <p:sldId id="299" r:id="rId29"/>
    <p:sldId id="300" r:id="rId30"/>
    <p:sldId id="306" r:id="rId31"/>
    <p:sldId id="301" r:id="rId32"/>
    <p:sldId id="296" r:id="rId33"/>
    <p:sldId id="298" r:id="rId34"/>
    <p:sldId id="329" r:id="rId35"/>
    <p:sldId id="291" r:id="rId36"/>
    <p:sldId id="293" r:id="rId37"/>
    <p:sldId id="328" r:id="rId38"/>
    <p:sldId id="292" r:id="rId39"/>
    <p:sldId id="262" r:id="rId40"/>
    <p:sldId id="315" r:id="rId4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49" autoAdjust="0"/>
    <p:restoredTop sz="94694" autoAdjust="0"/>
  </p:normalViewPr>
  <p:slideViewPr>
    <p:cSldViewPr>
      <p:cViewPr>
        <p:scale>
          <a:sx n="87" d="100"/>
          <a:sy n="87" d="100"/>
        </p:scale>
        <p:origin x="-384" y="-5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E899E-3640-4C9D-906D-9F267CF7073C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7F37C-2757-4C66-8828-9E9C338E0B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1953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D04A5-978C-4071-AB65-A9EB255A898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4276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407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7929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04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8743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982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1957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9339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42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11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190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380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556B-F2F5-4784-A520-BFD765DC8AB9}" type="datetimeFigureOut">
              <a:rPr lang="ru-RU" smtClean="0"/>
              <a:pPr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D74D9-D82A-4CC2-ADF8-9DF85C46CE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852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8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https://encrypted-tbn2.gstatic.com/images?q=tbn:ANd9GcRL_-6akyDMpTvUNL26Vc_haeW9-S_rZYVLQYuk_O9e8NDMCxXTsA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1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Белорусский государственный университет физической культуры</a:t>
            </a:r>
            <a:endParaRPr lang="ru-RU" sz="1500" dirty="0"/>
          </a:p>
        </p:txBody>
      </p:sp>
      <p:pic>
        <p:nvPicPr>
          <p:cNvPr id="5" name="Picture 2" descr="D:\для семьи\100100000037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00166" cy="20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для семьи\i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1369" y="-1"/>
            <a:ext cx="1525352" cy="200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11-75-75\Desktop\оврм\ЛЬВОВНА\meropriatia_minsk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643314"/>
            <a:ext cx="4000496" cy="321468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2214554"/>
            <a:ext cx="8715404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Гражданско-патриотическое воспитание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в Белорусском государственном университете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ф</a:t>
            </a:r>
            <a:r>
              <a:rPr lang="ru-RU" sz="2800" b="1" dirty="0" smtClean="0">
                <a:solidFill>
                  <a:srgbClr val="C00000"/>
                </a:solidFill>
              </a:rPr>
              <a:t>изической культуры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111-75-75\Desktop\оврм\ЛЬВОВНА\~flag_42628_0x0_m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714752"/>
            <a:ext cx="3143250" cy="18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Шествие ко Дню Великой	 Победы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218" name="Picture 2" descr="C:\Users\111-75-75\Documents\aфото БГУФК 14\DSCN4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398" y="1500174"/>
            <a:ext cx="5643602" cy="5357826"/>
          </a:xfrm>
          <a:prstGeom prst="rect">
            <a:avLst/>
          </a:prstGeom>
          <a:noFill/>
        </p:spPr>
      </p:pic>
      <p:pic>
        <p:nvPicPr>
          <p:cNvPr id="9219" name="Picture 3" descr="C:\Users\111-75-75\Pictures\БГУФК май 15\DSCN50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98"/>
            <a:ext cx="3571900" cy="42148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Экскурсии по местам боевой славы  белорусского народа</a:t>
            </a:r>
            <a:endParaRPr lang="ru-RU" dirty="0"/>
          </a:p>
        </p:txBody>
      </p:sp>
      <p:pic>
        <p:nvPicPr>
          <p:cNvPr id="7170" name="Picture 2" descr="C:\Users\111-75-75\Pictures\БГУФК май 15\2016\P1010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143380"/>
            <a:ext cx="2411027" cy="2571768"/>
          </a:xfrm>
          <a:prstGeom prst="rect">
            <a:avLst/>
          </a:prstGeom>
          <a:noFill/>
        </p:spPr>
      </p:pic>
      <p:pic>
        <p:nvPicPr>
          <p:cNvPr id="5" name="Picture 3" descr="D:\для семьи\поход 13\P1012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4143372" cy="4000504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Pictures\горки3333\P10135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1500174"/>
            <a:ext cx="4929190" cy="3214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ЦЕРЕМОНИЯ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вручения студенческих </a:t>
            </a:r>
            <a:r>
              <a:rPr lang="ru-RU" sz="2800" b="1" dirty="0" smtClean="0">
                <a:solidFill>
                  <a:srgbClr val="FF0000"/>
                </a:solidFill>
              </a:rPr>
              <a:t>билетов </a:t>
            </a:r>
            <a:r>
              <a:rPr lang="ru-RU" sz="2800" b="1" dirty="0" smtClean="0">
                <a:solidFill>
                  <a:srgbClr val="FF0000"/>
                </a:solidFill>
              </a:rPr>
              <a:t>на Площади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Государственного флага </a:t>
            </a:r>
            <a:r>
              <a:rPr lang="ru-RU" sz="2800" b="1" dirty="0" smtClean="0">
                <a:solidFill>
                  <a:srgbClr val="FF0000"/>
                </a:solidFill>
              </a:rPr>
              <a:t>Республики Беларусь</a:t>
            </a:r>
            <a:endParaRPr lang="ru-RU" sz="2800" b="1" dirty="0"/>
          </a:p>
        </p:txBody>
      </p:sp>
      <p:pic>
        <p:nvPicPr>
          <p:cNvPr id="4" name="Picture 4" descr="C:\Documents and Settings\vasilenko_s\Рабочий стол\трибуна 2015\день флага\s000051_99967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41" y="1643050"/>
            <a:ext cx="5040159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vasilenko_s\Рабочий стол\трибуна 2015\день флага\s000051_3001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928802"/>
            <a:ext cx="3456384" cy="3613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День воина-интернационалиста в университете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4" descr="C:\Users\111-75-75\Pictures\БГУФК май 15\MG_1551-cop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000108"/>
            <a:ext cx="5786446" cy="5857892"/>
          </a:xfrm>
          <a:prstGeom prst="rect">
            <a:avLst/>
          </a:prstGeom>
          <a:noFill/>
        </p:spPr>
      </p:pic>
      <p:pic>
        <p:nvPicPr>
          <p:cNvPr id="5" name="Picture 3" descr="C:\Users\111-75-75\Pictures\БГУФК май 15\MG_1194-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142984"/>
            <a:ext cx="2857520" cy="3000372"/>
          </a:xfrm>
          <a:prstGeom prst="rect">
            <a:avLst/>
          </a:prstGeom>
          <a:noFill/>
        </p:spPr>
      </p:pic>
      <p:pic>
        <p:nvPicPr>
          <p:cNvPr id="10242" name="Picture 2" descr="C:\Users\111-75-75\Pictures\с шило\DSC_09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143248"/>
            <a:ext cx="4214810" cy="3714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в работе с допризывной молодежью</a:t>
            </a:r>
            <a:endParaRPr lang="ru-RU" dirty="0"/>
          </a:p>
        </p:txBody>
      </p:sp>
      <p:pic>
        <p:nvPicPr>
          <p:cNvPr id="4" name="Picture 2" descr="F:\20 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0229" y="1428736"/>
            <a:ext cx="6433771" cy="5429264"/>
          </a:xfrm>
          <a:prstGeom prst="rect">
            <a:avLst/>
          </a:prstGeom>
          <a:noFill/>
        </p:spPr>
      </p:pic>
      <p:pic>
        <p:nvPicPr>
          <p:cNvPr id="5" name="Picture 4" descr="D:\для семьи\День Победы, День Независимости Республики Беларусь (День Республики)\день сов. арм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3428992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Сотрудничество с ОО «БРСМ»</a:t>
            </a:r>
            <a:endParaRPr lang="ru-RU" dirty="0"/>
          </a:p>
        </p:txBody>
      </p:sp>
      <p:pic>
        <p:nvPicPr>
          <p:cNvPr id="4" name="Picture 2" descr="F:\SS850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072626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ru-RU" sz="2400" b="1" dirty="0" smtClean="0">
                <a:solidFill>
                  <a:srgbClr val="C00000"/>
                </a:solidFill>
              </a:rPr>
              <a:t>Мы помним. Мы гордимся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111-75-75\Pictures\с шило\DSC_09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8715375" cy="58342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Торжественные  концерты, митинги</a:t>
            </a:r>
            <a:r>
              <a:rPr lang="ru-RU" sz="2400" b="1" dirty="0">
                <a:solidFill>
                  <a:srgbClr val="C00000"/>
                </a:solidFill>
              </a:rPr>
              <a:t>,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в</a:t>
            </a:r>
            <a:r>
              <a:rPr lang="ru-RU" sz="2400" b="1" dirty="0" smtClean="0">
                <a:solidFill>
                  <a:srgbClr val="C00000"/>
                </a:solidFill>
              </a:rPr>
              <a:t>ечера, посвященные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государственным праздникам Республики Беларусь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G:\Фото по гражданскому и патриотическому\Школа ведущих Харизма\DSC_7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766533" cy="334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vasilenko_s\Мои документы\Фото по гражданскому и патриотическому\Школа ведущих Харизма\DSC_78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770102"/>
            <a:ext cx="2890349" cy="211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ocuments and Settings\vasilenko_s\Мои документы\Фото по гражданскому и патриотическому\Школа ведущих Харизма\DSC_8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6204" y="3933056"/>
            <a:ext cx="4968552" cy="298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ocuments and Settings\vasilenko_s\Мои документы\Фото по гражданскому и патриотическому\Элегия\Элегия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559" y="1152500"/>
            <a:ext cx="4157841" cy="27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Содержимое 3" descr="16536_48201fdb2a5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51720" y="4077072"/>
            <a:ext cx="2930601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6141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41763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Опыт проведения звездных походов по местам боевой славы 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Администратор\Pictures\горки3333\P10136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7405"/>
            <a:ext cx="15408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тор\Pictures\горки3333\P1013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5011" y="802917"/>
            <a:ext cx="3429024" cy="301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иск С\Звездный поход 26-27.02.10\Корпоратив 1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20461"/>
            <a:ext cx="5021308" cy="32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Диск С\звёздный_поход_10\Изображение 3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2488" y="3817670"/>
            <a:ext cx="4122692" cy="292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Администратор\Pictures\боровка\086958302_1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000504"/>
            <a:ext cx="5143536" cy="29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презентация к 70летию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37860"/>
            <a:ext cx="2585980" cy="18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:\Поход\P322116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889616"/>
            <a:ext cx="173056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Мероприятия, посвященные Дню Победы в БГУФК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314" name="Picture 2" descr="D:\Новая папка 2012\Новая папка\DCIM\100OLYMP\P1013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02" y="1428736"/>
            <a:ext cx="5072098" cy="4883153"/>
          </a:xfrm>
          <a:prstGeom prst="rect">
            <a:avLst/>
          </a:prstGeom>
          <a:noFill/>
        </p:spPr>
      </p:pic>
      <p:pic>
        <p:nvPicPr>
          <p:cNvPr id="13315" name="Picture 3" descr="D:\для семьи\поход 13\P1012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5572132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Цель</a:t>
            </a:r>
            <a:r>
              <a:rPr lang="ru-RU" sz="1400" b="1" i="1" dirty="0" smtClean="0">
                <a:solidFill>
                  <a:srgbClr val="C00000"/>
                </a:solidFill>
              </a:rPr>
              <a:t>:</a:t>
            </a:r>
            <a:r>
              <a:rPr lang="ru-RU" sz="1400" b="1" dirty="0" smtClean="0">
                <a:solidFill>
                  <a:srgbClr val="C00000"/>
                </a:solidFill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у молодежи гражданственности, патриотизма, активной жизненной позиции, национального самосознания, привитие любви к Беларуси, формирование устойчивого желания способствовать ее процветанию.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Президентом Республики Беларусь четко определена одна из основных задач государственной молодежной политики: воспитание гражданина, патриота, одухотворенного идеалами добра и социальной</a:t>
            </a:r>
          </a:p>
          <a:p>
            <a:pPr>
              <a:buNone/>
            </a:pPr>
            <a:r>
              <a:rPr lang="ru-RU" sz="1400" dirty="0" smtClean="0">
                <a:solidFill>
                  <a:srgbClr val="C00000"/>
                </a:solidFill>
              </a:rPr>
              <a:t> справедливости, способного творить и созидать во имя своего Отечества</a:t>
            </a:r>
            <a:r>
              <a:rPr lang="ru-RU" sz="1400" dirty="0" smtClean="0"/>
              <a:t>.</a:t>
            </a:r>
          </a:p>
          <a:p>
            <a:pPr>
              <a:buNone/>
            </a:pPr>
            <a:r>
              <a:rPr lang="ru-RU" sz="1400" dirty="0" smtClean="0"/>
              <a:t>Гражданское воспитание личности студентов должно быть в первую очередь нацелено на формирование тех черт, которые позволят быть полноценными участниками общественной жизни, информационно компетентными, принимающими самостоятельные решения, способными нести ответственность за свои поступки. </a:t>
            </a:r>
          </a:p>
          <a:p>
            <a:pPr>
              <a:buNone/>
            </a:pPr>
            <a:r>
              <a:rPr lang="ru-RU" sz="1400" i="1" dirty="0" smtClean="0">
                <a:solidFill>
                  <a:srgbClr val="C00000"/>
                </a:solidFill>
              </a:rPr>
              <a:t>Как без патриотизма не может быть гражданственности, так без гражданственности не может быть и патриотизма. </a:t>
            </a:r>
          </a:p>
          <a:p>
            <a:pPr>
              <a:buNone/>
            </a:pPr>
            <a:r>
              <a:rPr lang="ru-RU" sz="1600" b="1" i="1" dirty="0" smtClean="0">
                <a:solidFill>
                  <a:srgbClr val="C00000"/>
                </a:solidFill>
              </a:rPr>
              <a:t>Задачи:</a:t>
            </a:r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400" dirty="0" smtClean="0"/>
              <a:t>– развитие патриотических и гражданских чувств посредством ценностного отношения к своим историческим корням, национальному менталитету, культуре, традициям, родному языку;</a:t>
            </a:r>
          </a:p>
          <a:p>
            <a:r>
              <a:rPr lang="ru-RU" sz="1400" dirty="0" smtClean="0"/>
              <a:t>– воспитание гражданской компетентности, патриотизма, национального самосознания, уважения к общечеловеческим ценностям;</a:t>
            </a:r>
          </a:p>
          <a:p>
            <a:r>
              <a:rPr lang="ru-RU" sz="1400" dirty="0" smtClean="0"/>
              <a:t>– формирование гражданских качеств через личностное познание общественно-политической системы государства, своих прав и обязанностей, осмысление гражданского долга и значимости своего участия в экономических и </a:t>
            </a:r>
            <a:r>
              <a:rPr lang="ru-RU" sz="1400" dirty="0" err="1" smtClean="0"/>
              <a:t>социокультурных</a:t>
            </a:r>
            <a:r>
              <a:rPr lang="ru-RU" sz="1400" dirty="0" smtClean="0"/>
              <a:t> преобразованиях в стране;</a:t>
            </a:r>
          </a:p>
          <a:p>
            <a:r>
              <a:rPr lang="ru-RU" sz="1400" dirty="0" smtClean="0"/>
              <a:t>– стимулирование интереса к экономическим, политическим, культурным тенденциям развития общества, формирование профессиональной гордости  будущих специалистов в области спорта и туризма;</a:t>
            </a:r>
          </a:p>
          <a:p>
            <a:r>
              <a:rPr lang="ru-RU" sz="1400" dirty="0" smtClean="0"/>
              <a:t>– развитие общественно-значимой деятельности студентов, оказание поддержки органам студенческого самоуправления, ПО ОО БРСМ, молодежным общественным организациям.</a:t>
            </a:r>
          </a:p>
          <a:p>
            <a:pPr>
              <a:buNone/>
            </a:pPr>
            <a:endParaRPr lang="ru-RU" sz="1400" i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/>
              <a:t> 15-летний опыт организации  художественных выставок </a:t>
            </a:r>
            <a:r>
              <a:rPr lang="ru-RU" sz="2000" dirty="0" err="1" smtClean="0"/>
              <a:t>гражданско</a:t>
            </a:r>
            <a:r>
              <a:rPr lang="ru-RU" sz="2000" dirty="0" smtClean="0"/>
              <a:t> -патриотической направленности в галерее «Стремление к гармонии»</a:t>
            </a:r>
            <a:endParaRPr lang="ru-RU" sz="2000" dirty="0"/>
          </a:p>
        </p:txBody>
      </p:sp>
      <p:pic>
        <p:nvPicPr>
          <p:cNvPr id="2050" name="Picture 2" descr="https://encrypted-tbn2.gstatic.com/images?q=tbn:ANd9GcRL_-6akyDMpTvUNL26Vc_haeW9-S_rZYVLQYuk_O9e8NDMCxXTsA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57158" y="1214422"/>
            <a:ext cx="2500330" cy="301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Новая папка 2012\Старый компьютер\DSK1_VOL2\ФОТО\фотографии\опиок       Н.А\DSC009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4071966" cy="29289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84079" y="324433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2" name="Picture 4" descr="F:\aфото БГУФК 14\в трибуну\DSC_53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4000504"/>
            <a:ext cx="5072066" cy="2857496"/>
          </a:xfrm>
          <a:prstGeom prst="rect">
            <a:avLst/>
          </a:prstGeom>
          <a:noFill/>
        </p:spPr>
      </p:pic>
      <p:pic>
        <p:nvPicPr>
          <p:cNvPr id="2053" name="Picture 5" descr="F:\aфото БГУФК 14\в трибуну\DSC_52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143380"/>
            <a:ext cx="4059245" cy="2714620"/>
          </a:xfrm>
          <a:prstGeom prst="rect">
            <a:avLst/>
          </a:prstGeom>
          <a:noFill/>
        </p:spPr>
      </p:pic>
      <p:pic>
        <p:nvPicPr>
          <p:cNvPr id="9" name="Содержимое 3" descr="16536_48201fdb2a52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786050" y="1285860"/>
            <a:ext cx="2930601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C:\Users\Администратор\Pictures\щило\62807_ma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714356"/>
            <a:ext cx="1976075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истратор\Pictures\щило\13899348874faedcf8ad003032a3279c3a33e2e96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5539" y="3954814"/>
            <a:ext cx="2243269" cy="29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истратор\Pictures\щило\i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511" y="3908179"/>
            <a:ext cx="2516332" cy="29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9627"/>
            <a:ext cx="2703190" cy="4051489"/>
          </a:xfrm>
        </p:spPr>
      </p:pic>
      <p:pic>
        <p:nvPicPr>
          <p:cNvPr id="1032" name="Picture 8" descr="C:\Users\Администратор\Pictures\щило\69934rm_33_15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511" y="636454"/>
            <a:ext cx="2359028" cy="34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Администратор\Pictures\щило\62806_mainnbb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6607" y="895931"/>
            <a:ext cx="2480095" cy="319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0" y="298692"/>
            <a:ext cx="9144000" cy="46166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Антивоенный проект СЕРГЕЯ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ШИЛО в галерее БГУФК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5" descr="C:\Users\Администратор\Pictures\щило\51d1;;;;;;;;;;;;;;;;;;;;;;;;;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79" y="3908177"/>
            <a:ext cx="2703190" cy="29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30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29634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Акции   «Я -  гражданин Республики Беларусь», «Я помню, я горжусь». 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9 мая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1500174"/>
            <a:ext cx="2643206" cy="2571768"/>
          </a:xfrm>
          <a:prstGeom prst="rect">
            <a:avLst/>
          </a:prstGeom>
          <a:noFill/>
        </p:spPr>
      </p:pic>
      <p:pic>
        <p:nvPicPr>
          <p:cNvPr id="3075" name="Picture 3" descr="F:\Ветераны\DSC_8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5310" y="1142984"/>
            <a:ext cx="4118690" cy="2757428"/>
          </a:xfrm>
          <a:prstGeom prst="rect">
            <a:avLst/>
          </a:prstGeom>
          <a:noFill/>
        </p:spPr>
      </p:pic>
      <p:pic>
        <p:nvPicPr>
          <p:cNvPr id="6" name="Picture 6" descr="C:\Users\Администратор\Pictures\C китайцами\Новая папка\s000572_0638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928670"/>
            <a:ext cx="3357586" cy="54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Администратор\Pictures\горки3333\P10136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1899" y="3761254"/>
            <a:ext cx="3522101" cy="30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Диск С\Звездный поход 26-27.02.10\Корпоратив 12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14818"/>
            <a:ext cx="2285984" cy="200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Администратор\Pictures\боровка\getImage666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4775808"/>
            <a:ext cx="3214710" cy="20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Студенческий театр «</a:t>
            </a:r>
            <a:r>
              <a:rPr lang="en-US" sz="2400" b="1" dirty="0" err="1">
                <a:solidFill>
                  <a:srgbClr val="C00000"/>
                </a:solidFill>
              </a:rPr>
              <a:t>S</a:t>
            </a:r>
            <a:r>
              <a:rPr lang="ru-RU" sz="2400" b="1" dirty="0" smtClean="0">
                <a:solidFill>
                  <a:srgbClr val="C00000"/>
                </a:solidFill>
              </a:rPr>
              <a:t>т</a:t>
            </a:r>
            <a:r>
              <a:rPr lang="en-US" sz="2400" b="1" dirty="0" smtClean="0">
                <a:solidFill>
                  <a:srgbClr val="C00000"/>
                </a:solidFill>
              </a:rPr>
              <a:t>ART</a:t>
            </a:r>
            <a:r>
              <a:rPr lang="ru-RU" sz="2400" b="1" dirty="0" smtClean="0">
                <a:solidFill>
                  <a:srgbClr val="C00000"/>
                </a:solidFill>
              </a:rPr>
              <a:t>» -  гражданско-патриотическое воспитание студенческой молодежи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5"/>
            <a:ext cx="9144000" cy="5373216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Спектакль по пьесе А. </a:t>
            </a:r>
            <a:r>
              <a:rPr lang="ru-RU" sz="2400" b="1" dirty="0" err="1" smtClean="0">
                <a:solidFill>
                  <a:srgbClr val="0070C0"/>
                </a:solidFill>
              </a:rPr>
              <a:t>Макаенка</a:t>
            </a:r>
            <a:r>
              <a:rPr lang="ru-RU" sz="2400" b="1" dirty="0" smtClean="0">
                <a:solidFill>
                  <a:srgbClr val="0070C0"/>
                </a:solidFill>
              </a:rPr>
              <a:t> «</a:t>
            </a:r>
            <a:r>
              <a:rPr lang="ru-RU" sz="2400" b="1" dirty="0" err="1" smtClean="0">
                <a:solidFill>
                  <a:srgbClr val="0070C0"/>
                </a:solidFill>
              </a:rPr>
              <a:t>Трыбунал</a:t>
            </a:r>
            <a:r>
              <a:rPr lang="ru-RU" sz="2400" b="1" dirty="0" smtClean="0">
                <a:solidFill>
                  <a:srgbClr val="0070C0"/>
                </a:solidFill>
              </a:rPr>
              <a:t>»</a:t>
            </a:r>
            <a:r>
              <a:rPr lang="ru-RU" b="1" dirty="0" smtClean="0">
                <a:solidFill>
                  <a:srgbClr val="0070C0"/>
                </a:solidFill>
              </a:rPr>
              <a:t>    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Garamond" pitchFamily="18" charset="0"/>
              </a:rPr>
              <a:t>ПОБЕДИТЕЛЬ</a:t>
            </a:r>
            <a:r>
              <a:rPr lang="ru-RU" sz="1800" b="1" dirty="0" smtClean="0">
                <a:latin typeface="Garamond" pitchFamily="18" charset="0"/>
              </a:rPr>
              <a:t>  </a:t>
            </a:r>
          </a:p>
          <a:p>
            <a:pPr>
              <a:buNone/>
            </a:pPr>
            <a:r>
              <a:rPr lang="ru-RU" sz="1800" b="1" dirty="0" smtClean="0">
                <a:latin typeface="Garamond" pitchFamily="18" charset="0"/>
              </a:rPr>
              <a:t>районного конкурса</a:t>
            </a:r>
          </a:p>
          <a:p>
            <a:pPr>
              <a:buNone/>
            </a:pPr>
            <a:r>
              <a:rPr lang="ru-RU" sz="1800" b="1" dirty="0" smtClean="0">
                <a:latin typeface="Garamond" pitchFamily="18" charset="0"/>
              </a:rPr>
              <a:t> «</a:t>
            </a:r>
            <a:r>
              <a:rPr lang="ru-RU" sz="1800" b="1" dirty="0" err="1" smtClean="0">
                <a:latin typeface="Garamond" pitchFamily="18" charset="0"/>
              </a:rPr>
              <a:t>Сузор</a:t>
            </a:r>
            <a:r>
              <a:rPr lang="en-US" sz="1800" b="1" dirty="0" smtClean="0">
                <a:latin typeface="Garamond" pitchFamily="18" charset="0"/>
              </a:rPr>
              <a:t>’</a:t>
            </a:r>
            <a:r>
              <a:rPr lang="ru-RU" sz="1800" b="1" dirty="0" smtClean="0">
                <a:latin typeface="Garamond" pitchFamily="18" charset="0"/>
              </a:rPr>
              <a:t>е» в номинации </a:t>
            </a:r>
          </a:p>
          <a:p>
            <a:pPr>
              <a:buNone/>
            </a:pPr>
            <a:r>
              <a:rPr lang="ru-RU" sz="1800" b="1" dirty="0" smtClean="0">
                <a:latin typeface="Garamond" pitchFamily="18" charset="0"/>
              </a:rPr>
              <a:t>«За развитие театрального</a:t>
            </a:r>
          </a:p>
          <a:p>
            <a:pPr>
              <a:buNone/>
            </a:pPr>
            <a:r>
              <a:rPr lang="ru-RU" sz="1800" b="1" dirty="0" smtClean="0">
                <a:latin typeface="Garamond" pitchFamily="18" charset="0"/>
              </a:rPr>
              <a:t> искусства в молодёжной среде»</a:t>
            </a:r>
            <a:endParaRPr lang="ru-RU" sz="18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«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40082"/>
            <a:ext cx="3609834" cy="223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H:\Фото по гражданскому и патриотическому\DSC03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76691"/>
            <a:ext cx="3055590" cy="22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:\Фото по гражданскому и патриотическому\DSC03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85052"/>
            <a:ext cx="3044443" cy="228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Межвузовский конкурс  «Герой нашего времени»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pic>
        <p:nvPicPr>
          <p:cNvPr id="4" name="Picture 2" descr="H:\Фото по гражданскому и патриотическому\d087da9d9866ff0ed49f756459d65c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4744"/>
            <a:ext cx="2630978" cy="17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Фото по гражданскому и патриотическому\e37bd649cb38be15fe78782e6d2e870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7265" y="1640925"/>
            <a:ext cx="3248007" cy="21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Фото по гражданскому и патриотическому\0b28b51290839943f52286197a79ac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285" y="970994"/>
            <a:ext cx="26289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:\Фото по гражданскому и патриотическому\e6f04fc8e01211f607591a806ab22e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45" y="3806263"/>
            <a:ext cx="3038675" cy="20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52185" y="4032116"/>
            <a:ext cx="5480255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Ориентирован на  формирование у молодежи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высокого патриотического сознания, идей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служения Отечеству, способности к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его вооруженной защите, изучение военной истории, воинских традиций</a:t>
            </a:r>
          </a:p>
        </p:txBody>
      </p:sp>
    </p:spTree>
    <p:extLst>
      <p:ext uri="{BB962C8B-B14F-4D97-AF65-F5344CB8AC3E}">
        <p14:creationId xmlns:p14="http://schemas.microsoft.com/office/powerpoint/2010/main" xmlns="" val="3251244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Оптимальное сочетание традиционных мероприятий по </a:t>
            </a:r>
            <a:r>
              <a:rPr lang="ru-RU" sz="2400" dirty="0" err="1" smtClean="0">
                <a:solidFill>
                  <a:srgbClr val="C00000"/>
                </a:solidFill>
              </a:rPr>
              <a:t>гражданско</a:t>
            </a:r>
            <a:r>
              <a:rPr lang="ru-RU" sz="2400" dirty="0" smtClean="0">
                <a:solidFill>
                  <a:srgbClr val="C00000"/>
                </a:solidFill>
              </a:rPr>
              <a:t> - патриотической направленности:</a:t>
            </a:r>
            <a:br>
              <a:rPr lang="ru-RU" sz="2400" dirty="0" smtClean="0">
                <a:solidFill>
                  <a:srgbClr val="C00000"/>
                </a:solidFill>
              </a:rPr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8906866" cy="486017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be-BY" sz="2000" b="1" dirty="0" smtClean="0"/>
              <a:t>Информационно-просветительская работа</a:t>
            </a:r>
            <a:endParaRPr lang="ru-RU" sz="2000" dirty="0" smtClean="0"/>
          </a:p>
          <a:p>
            <a:r>
              <a:rPr lang="ru-RU" sz="1800" dirty="0" smtClean="0"/>
              <a:t>Единые дни информирования, информационные и воспитательные кураторские  часы – одна из действенных форм гражданско-патриотического воспитания. Основное их предназначение – приобщать молодых людей к событиям и значимым явлениям общественно-политической жизни страны, города, района, учебного заведения. </a:t>
            </a:r>
          </a:p>
          <a:p>
            <a:pPr lvl="0"/>
            <a:r>
              <a:rPr lang="ru-RU" sz="1800" b="1" i="1" dirty="0" smtClean="0"/>
              <a:t>единые дни информирования:</a:t>
            </a:r>
            <a:r>
              <a:rPr lang="ru-RU" sz="1800" dirty="0" smtClean="0"/>
              <a:t> проводятся ежемесячно по единой тематике. </a:t>
            </a:r>
          </a:p>
          <a:p>
            <a:endParaRPr lang="ru-RU" sz="1800" dirty="0"/>
          </a:p>
        </p:txBody>
      </p:sp>
      <p:pic>
        <p:nvPicPr>
          <p:cNvPr id="4" name="Picture 5" descr="C:\Users\Администратор\Pictures\поход15\P10137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" y="3214686"/>
            <a:ext cx="4214809" cy="36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Администратор\Pictures\горки3333\P1013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214686"/>
            <a:ext cx="5000628" cy="364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  Использование  современных технологий, направленных на создание условий для становления гражданских компетенций и нравственных ценностей молодёжи.</a:t>
            </a:r>
            <a:br>
              <a:rPr lang="ru-RU" sz="2000" dirty="0" smtClean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229600" cy="452596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7030A0"/>
                </a:solidFill>
              </a:rPr>
              <a:t>Эффективные технологии гражданско-патриотического воспитания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1. Технология проблемно-ценностной дискуссии 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2. Технология социально-образовательного проекта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3. Технология социально-моделирующей игры - </a:t>
            </a:r>
            <a:r>
              <a:rPr lang="ru-RU" sz="2000" dirty="0" err="1" smtClean="0">
                <a:solidFill>
                  <a:srgbClr val="C00000"/>
                </a:solidFill>
              </a:rPr>
              <a:t>квесты</a:t>
            </a:r>
            <a:endParaRPr lang="ru-RU" sz="2000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4. Технология молодежной переговорной площадки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5. Технология «Мировоззренческое кино»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6. Кейс –технология</a:t>
            </a:r>
          </a:p>
          <a:p>
            <a:pPr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7. </a:t>
            </a:r>
            <a:r>
              <a:rPr lang="ru-RU" sz="2000" dirty="0" err="1" smtClean="0">
                <a:solidFill>
                  <a:srgbClr val="C00000"/>
                </a:solidFill>
              </a:rPr>
              <a:t>Тимбилдинг</a:t>
            </a:r>
            <a:r>
              <a:rPr lang="ru-RU" sz="2000" dirty="0" smtClean="0">
                <a:solidFill>
                  <a:srgbClr val="C00000"/>
                </a:solidFill>
              </a:rPr>
              <a:t> как инструмент подготовки студенческого актива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Picture 4" descr="D:\для семьи\531611_391917810874504_61437189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4500570"/>
            <a:ext cx="2873105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40"/>
          <a:stretch/>
        </p:blipFill>
        <p:spPr bwMode="auto">
          <a:xfrm>
            <a:off x="4286248" y="4572008"/>
            <a:ext cx="3183100" cy="20063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286908" cy="14176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Открытый молодежный микрофон - технология проблемно-ценностной дискуссии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Picture 5" descr="D:\для семьи\V-V9IGFGOQ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214423"/>
            <a:ext cx="3500461" cy="23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Навныка\PC190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142984"/>
            <a:ext cx="2950680" cy="233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3500438"/>
            <a:ext cx="9144000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/>
              <a:t> В студенческих аудиториях состоялись обсуждения по темам: «Социальные сети: необходимость или зависимость?», «Резервы человеческих возможностей», «Личность в спорте», «Молодежь Беларуси выбирает здоровье», «Счастливая семья – мечта моя», «Спортсмены против табака»…</a:t>
            </a:r>
          </a:p>
          <a:p>
            <a:endParaRPr lang="ru-RU" sz="2000" dirty="0" smtClean="0"/>
          </a:p>
          <a:p>
            <a:pPr>
              <a:buNone/>
            </a:pPr>
            <a:endParaRPr lang="ru-RU" sz="2000" b="1" dirty="0" smtClean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43948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Технология </a:t>
            </a:r>
            <a:r>
              <a:rPr lang="ru-RU" sz="2400" b="1" dirty="0">
                <a:solidFill>
                  <a:srgbClr val="C00000"/>
                </a:solidFill>
              </a:rPr>
              <a:t>молодежной переговорной площадки </a:t>
            </a:r>
            <a:r>
              <a:rPr lang="ru-RU" sz="2400" b="1" dirty="0" smtClean="0">
                <a:solidFill>
                  <a:srgbClr val="C00000"/>
                </a:solidFill>
              </a:rPr>
              <a:t>как инструмента подготовки студенческого актива в рамках работы студенческой «Школы лидеров»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56349" y="3864384"/>
            <a:ext cx="5824074" cy="28623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-</a:t>
            </a:r>
            <a:r>
              <a:rPr lang="ru-RU" b="1" dirty="0" smtClean="0">
                <a:solidFill>
                  <a:srgbClr val="7030A0"/>
                </a:solidFill>
              </a:rPr>
              <a:t>ПО </a:t>
            </a:r>
            <a:r>
              <a:rPr lang="ru-RU" b="1" dirty="0">
                <a:solidFill>
                  <a:srgbClr val="7030A0"/>
                </a:solidFill>
              </a:rPr>
              <a:t>ОО «БРСМ», студенческим Советом   </a:t>
            </a:r>
            <a:r>
              <a:rPr lang="ru-RU" b="1" dirty="0" smtClean="0">
                <a:solidFill>
                  <a:srgbClr val="7030A0"/>
                </a:solidFill>
              </a:rPr>
              <a:t>проводится  </a:t>
            </a:r>
            <a:r>
              <a:rPr lang="ru-RU" b="1" dirty="0">
                <a:solidFill>
                  <a:srgbClr val="7030A0"/>
                </a:solidFill>
              </a:rPr>
              <a:t>командная игра – городское ориентирование «По страницам истории» г. </a:t>
            </a:r>
            <a:r>
              <a:rPr lang="ru-RU" b="1" dirty="0" smtClean="0">
                <a:solidFill>
                  <a:srgbClr val="7030A0"/>
                </a:solidFill>
              </a:rPr>
              <a:t>Минска;</a:t>
            </a:r>
          </a:p>
          <a:p>
            <a:r>
              <a:rPr lang="ru-RU" dirty="0" smtClean="0"/>
              <a:t>-организованы Уроки мужества с участием ветеранов Вов;</a:t>
            </a:r>
          </a:p>
          <a:p>
            <a:pPr>
              <a:buFontTx/>
              <a:buChar char="-"/>
            </a:pPr>
            <a:r>
              <a:rPr lang="ru-RU" dirty="0" smtClean="0"/>
              <a:t> </a:t>
            </a:r>
            <a:r>
              <a:rPr lang="ru-RU" dirty="0"/>
              <a:t>в</a:t>
            </a:r>
            <a:r>
              <a:rPr lang="ru-RU" dirty="0" smtClean="0"/>
              <a:t>едется поисковая и исследовательская работа для  пополнения экспозиций музеев университета.</a:t>
            </a:r>
          </a:p>
          <a:p>
            <a:pPr>
              <a:buFontTx/>
              <a:buChar char="-"/>
            </a:pPr>
            <a:endParaRPr lang="ru-RU" dirty="0" smtClean="0"/>
          </a:p>
          <a:p>
            <a:r>
              <a:rPr lang="ru-RU" dirty="0" smtClean="0"/>
              <a:t>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71546"/>
            <a:ext cx="3339282" cy="285635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51"/>
          <a:stretch/>
        </p:blipFill>
        <p:spPr bwMode="auto">
          <a:xfrm>
            <a:off x="5824074" y="3734935"/>
            <a:ext cx="3319926" cy="2958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14744" y="1340768"/>
            <a:ext cx="5249745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- Действует молодежный </a:t>
            </a:r>
          </a:p>
          <a:p>
            <a:r>
              <a:rPr lang="ru-RU" dirty="0" smtClean="0"/>
              <a:t>социальный проект </a:t>
            </a:r>
          </a:p>
          <a:p>
            <a:r>
              <a:rPr lang="ru-RU" dirty="0" smtClean="0"/>
              <a:t>«Этих дней не смолкнет слава»;</a:t>
            </a:r>
          </a:p>
          <a:p>
            <a:r>
              <a:rPr lang="ru-RU" dirty="0" smtClean="0"/>
              <a:t>- реализуется интернет- проект »Поколение  онлайн: гражданин, патриот, профессионал»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57158" y="1142984"/>
            <a:ext cx="8572560" cy="45259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141763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C00000"/>
                </a:solidFill>
              </a:rPr>
              <a:t>Тимбилдинг</a:t>
            </a:r>
            <a:r>
              <a:rPr lang="ru-RU" sz="2400" b="1" dirty="0" smtClean="0">
                <a:solidFill>
                  <a:srgbClr val="C00000"/>
                </a:solidFill>
              </a:rPr>
              <a:t> как инструмент подготовки студенческого актива в рамках работы студенческой «Школы лидеров»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endParaRPr lang="ru-RU" sz="2400" dirty="0"/>
          </a:p>
        </p:txBody>
      </p:sp>
      <p:pic>
        <p:nvPicPr>
          <p:cNvPr id="6146" name="Picture 2" descr="C:\Users\111-75-75\Pictures\iггг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2786075" cy="2077250"/>
          </a:xfrm>
          <a:prstGeom prst="rect">
            <a:avLst/>
          </a:prstGeom>
          <a:noFill/>
        </p:spPr>
      </p:pic>
      <p:pic>
        <p:nvPicPr>
          <p:cNvPr id="6147" name="Picture 3" descr="C:\Users\111-75-75\Pictures\iььь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86058"/>
            <a:ext cx="2928926" cy="2196719"/>
          </a:xfrm>
          <a:prstGeom prst="rect">
            <a:avLst/>
          </a:prstGeom>
          <a:noFill/>
        </p:spPr>
      </p:pic>
      <p:pic>
        <p:nvPicPr>
          <p:cNvPr id="6148" name="Picture 4" descr="C:\Users\111-75-75\Pictures\iсс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86322"/>
            <a:ext cx="2714644" cy="1809763"/>
          </a:xfrm>
          <a:prstGeom prst="rect">
            <a:avLst/>
          </a:prstGeom>
          <a:noFill/>
        </p:spPr>
      </p:pic>
      <p:pic>
        <p:nvPicPr>
          <p:cNvPr id="6149" name="Picture 5" descr="C:\Users\111-75-75\Pictures\бббб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4214818"/>
            <a:ext cx="2428892" cy="2286016"/>
          </a:xfrm>
          <a:prstGeom prst="rect">
            <a:avLst/>
          </a:prstGeom>
          <a:noFill/>
        </p:spPr>
      </p:pic>
      <p:pic>
        <p:nvPicPr>
          <p:cNvPr id="8" name="Picture 6" descr="C:\Users\Администратор\Pictures\горки3333\P101357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4357694"/>
            <a:ext cx="3090116" cy="23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11-75-75\Pictures\676x267-team-4.fb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1214422"/>
            <a:ext cx="4121150" cy="162718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59832" y="3214686"/>
            <a:ext cx="4868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Командные выезды за город,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проведение  тренингов и веревочных курсов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на сплочение студенческих коллективов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C:\Users\Администратор\Pictures\горки3333\P10135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5868" y="1214422"/>
            <a:ext cx="2298132" cy="211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329642" cy="127478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cap="all" dirty="0" smtClean="0"/>
              <a:t/>
            </a:r>
            <a:br>
              <a:rPr lang="ru-RU" sz="2700" b="1" cap="all" dirty="0" smtClean="0"/>
            </a:br>
            <a:r>
              <a:rPr lang="ru-RU" sz="2700" b="1" cap="all" dirty="0" smtClean="0"/>
              <a:t/>
            </a:r>
            <a:br>
              <a:rPr lang="ru-RU" sz="2700" b="1" cap="all" dirty="0" smtClean="0"/>
            </a:br>
            <a:r>
              <a:rPr lang="ru-RU" sz="2700" b="1" cap="all" dirty="0" smtClean="0">
                <a:solidFill>
                  <a:srgbClr val="00B050"/>
                </a:solidFill>
              </a:rPr>
              <a:t>ОСНОВНЫЕ НАПРАВЛЕНИЯ </a:t>
            </a:r>
            <a:br>
              <a:rPr lang="ru-RU" sz="2700" b="1" cap="all" dirty="0" smtClean="0">
                <a:solidFill>
                  <a:srgbClr val="00B050"/>
                </a:solidFill>
              </a:rPr>
            </a:br>
            <a:r>
              <a:rPr lang="ru-RU" sz="2700" b="1" cap="all" dirty="0" smtClean="0">
                <a:solidFill>
                  <a:srgbClr val="00B050"/>
                </a:solidFill>
              </a:rPr>
              <a:t>ГРАЖДАНСКО-ПАТРИОТИЧЕСКОГО ВОСПИТАНИЯ</a:t>
            </a:r>
            <a:r>
              <a:rPr lang="ru-RU" sz="2700" dirty="0" smtClean="0">
                <a:solidFill>
                  <a:srgbClr val="00B050"/>
                </a:solidFill>
              </a:rPr>
              <a:t/>
            </a:r>
            <a:br>
              <a:rPr lang="ru-RU" sz="2700" dirty="0" smtClean="0">
                <a:solidFill>
                  <a:srgbClr val="00B050"/>
                </a:solidFill>
              </a:rPr>
            </a:br>
            <a:r>
              <a:rPr lang="ru-RU" sz="27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духовно-нравственное.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историко-краеведческое</a:t>
            </a:r>
          </a:p>
          <a:p>
            <a:r>
              <a:rPr lang="ru-RU" sz="2400" b="1" dirty="0" err="1" smtClean="0">
                <a:solidFill>
                  <a:srgbClr val="002060"/>
                </a:solidFill>
              </a:rPr>
              <a:t>гражданско</a:t>
            </a:r>
            <a:r>
              <a:rPr lang="ru-RU" sz="2400" b="1" dirty="0" smtClean="0">
                <a:solidFill>
                  <a:srgbClr val="002060"/>
                </a:solidFill>
              </a:rPr>
              <a:t> - правовое</a:t>
            </a:r>
          </a:p>
          <a:p>
            <a:pPr fontAlgn="base"/>
            <a:r>
              <a:rPr lang="ru-RU" sz="2400" b="1" dirty="0" smtClean="0">
                <a:solidFill>
                  <a:srgbClr val="002060"/>
                </a:solidFill>
              </a:rPr>
              <a:t>гражданско-патриотическое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военно-патриотическое  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спортивно-патриотическое 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культурно-патриотическое 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3570" y="2714620"/>
            <a:ext cx="3500430" cy="2741132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072198" y="1000108"/>
            <a:ext cx="2782612" cy="1857364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43446"/>
            <a:ext cx="2793115" cy="2214554"/>
          </a:xfrm>
          <a:prstGeom prst="rect">
            <a:avLst/>
          </a:prstGeom>
        </p:spPr>
      </p:pic>
      <p:pic>
        <p:nvPicPr>
          <p:cNvPr id="4100" name="Picture 4" descr="F:\aфото БГУФК 14\в трибуну\DSC_46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8020" y="4781831"/>
            <a:ext cx="2845550" cy="2134139"/>
          </a:xfrm>
          <a:prstGeom prst="rect">
            <a:avLst/>
          </a:prstGeom>
          <a:noFill/>
        </p:spPr>
      </p:pic>
      <p:pic>
        <p:nvPicPr>
          <p:cNvPr id="13" name="Picture 3" descr="D:\для семьи\i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4414" cy="14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Ветераны\IMG_30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4588391"/>
            <a:ext cx="3469598" cy="22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4839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В рамках технологии </a:t>
            </a:r>
            <a:r>
              <a:rPr lang="ru-RU" sz="2400" dirty="0">
                <a:solidFill>
                  <a:srgbClr val="C00000"/>
                </a:solidFill>
              </a:rPr>
              <a:t>проблемно-ценностной </a:t>
            </a:r>
            <a:r>
              <a:rPr lang="ru-RU" sz="2400" dirty="0" smtClean="0">
                <a:solidFill>
                  <a:srgbClr val="C00000"/>
                </a:solidFill>
              </a:rPr>
              <a:t>дискуссии проводятся игры - </a:t>
            </a:r>
            <a:r>
              <a:rPr lang="ru-RU" sz="2400" dirty="0" err="1" smtClean="0">
                <a:solidFill>
                  <a:srgbClr val="C00000"/>
                </a:solidFill>
              </a:rPr>
              <a:t>квесты</a:t>
            </a:r>
            <a:r>
              <a:rPr lang="ru-RU" sz="2400" dirty="0" smtClean="0">
                <a:solidFill>
                  <a:srgbClr val="C00000"/>
                </a:solidFill>
              </a:rPr>
              <a:t>  для формирования коммуникативных навыков, изучения методов разрешения конфликтов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51454"/>
            <a:ext cx="9029092" cy="5877946"/>
          </a:xfrm>
        </p:spPr>
        <p:txBody>
          <a:bodyPr/>
          <a:lstStyle/>
          <a:p>
            <a:r>
              <a:rPr lang="ru-RU" sz="2000" dirty="0" err="1" smtClean="0">
                <a:solidFill>
                  <a:srgbClr val="C00000"/>
                </a:solidFill>
              </a:rPr>
              <a:t>ИспольИспользуются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Студентами Института туризма были организованы общественные пешие и </a:t>
            </a:r>
            <a:r>
              <a:rPr lang="ru-RU" sz="2000" b="1" dirty="0" smtClean="0">
                <a:solidFill>
                  <a:srgbClr val="C00000"/>
                </a:solidFill>
              </a:rPr>
              <a:t>по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268760"/>
            <a:ext cx="9144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G:\студсовет\DSCN46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05" y="1268760"/>
            <a:ext cx="3761184" cy="286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студсовет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964" y="1576727"/>
            <a:ext cx="1806839" cy="224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студсовет\DSCN4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5419" y="1690962"/>
            <a:ext cx="3491880" cy="227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75656" y="4243605"/>
            <a:ext cx="7019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Технология «Мировоззренческое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 кино»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608794" y="3612500"/>
            <a:ext cx="61043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 descr="C:\Documents and Settings\vasilenko_s\Рабочий стол\трибуна 2015\1389764055_item_47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7115" y="4181442"/>
            <a:ext cx="1980184" cy="25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899591" y="5287823"/>
            <a:ext cx="5472607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Вот уже 5 лет </a:t>
            </a:r>
            <a:r>
              <a:rPr lang="ru-RU" dirty="0" smtClean="0"/>
              <a:t>на базе Института туризма  действует киноклуб </a:t>
            </a:r>
            <a:r>
              <a:rPr lang="ru-RU" dirty="0"/>
              <a:t>«</a:t>
            </a:r>
            <a:r>
              <a:rPr lang="ru-RU" dirty="0" err="1"/>
              <a:t>Дежавю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1199833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Технология социально-моделирующей игры - </a:t>
            </a:r>
            <a:r>
              <a:rPr lang="ru-RU" sz="2400" dirty="0" err="1" smtClean="0">
                <a:solidFill>
                  <a:srgbClr val="C00000"/>
                </a:solidFill>
              </a:rPr>
              <a:t>квесты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43050"/>
            <a:ext cx="8229600" cy="452596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  конкурсы  между  студенческими группами  на формирование  команд Фан- болельщиков  различных  национальных команд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7171" name="Picture 3" descr="C:\Users\111-75-75\Pictures\iннннн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960" y="2524118"/>
            <a:ext cx="1866900" cy="1238250"/>
          </a:xfrm>
          <a:prstGeom prst="rect">
            <a:avLst/>
          </a:prstGeom>
          <a:noFill/>
        </p:spPr>
      </p:pic>
      <p:pic>
        <p:nvPicPr>
          <p:cNvPr id="7172" name="Picture 4" descr="C:\Users\111-75-75\Pictures\iююююю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428868"/>
            <a:ext cx="2152650" cy="1428750"/>
          </a:xfrm>
          <a:prstGeom prst="rect">
            <a:avLst/>
          </a:prstGeom>
          <a:noFill/>
        </p:spPr>
      </p:pic>
      <p:pic>
        <p:nvPicPr>
          <p:cNvPr id="7173" name="Picture 5" descr="C:\Users\111-75-75\Pictures\iшщшшшшшш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857618"/>
            <a:ext cx="2209800" cy="1428750"/>
          </a:xfrm>
          <a:prstGeom prst="rect">
            <a:avLst/>
          </a:prstGeom>
          <a:noFill/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05064"/>
            <a:ext cx="4296643" cy="2736304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80" t="189" r="-775" b="20371"/>
          <a:stretch/>
        </p:blipFill>
        <p:spPr>
          <a:xfrm>
            <a:off x="894723" y="2852936"/>
            <a:ext cx="2160240" cy="1351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4008" y="4351634"/>
            <a:ext cx="23233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- </a:t>
            </a:r>
            <a:r>
              <a:rPr lang="ru-RU" dirty="0" smtClean="0">
                <a:solidFill>
                  <a:srgbClr val="C00000"/>
                </a:solidFill>
              </a:rPr>
              <a:t>Костюм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- Раскраска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- </a:t>
            </a:r>
            <a:r>
              <a:rPr lang="ru-RU" dirty="0" err="1" smtClean="0">
                <a:solidFill>
                  <a:srgbClr val="C00000"/>
                </a:solidFill>
              </a:rPr>
              <a:t>Речевка</a:t>
            </a:r>
            <a:endParaRPr lang="ru-RU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solidFill>
                  <a:srgbClr val="C00000"/>
                </a:solidFill>
              </a:rPr>
              <a:t>- Плакаты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-Шумовая поддержка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8212"/>
            <a:ext cx="9144000" cy="547616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hangingPunct="0">
              <a:buNone/>
            </a:pPr>
            <a:endParaRPr lang="ru-RU" sz="1500" b="1" dirty="0" smtClean="0"/>
          </a:p>
          <a:p>
            <a:pPr hangingPunct="0"/>
            <a:r>
              <a:rPr lang="ru-RU" sz="1600" b="1" dirty="0" smtClean="0">
                <a:solidFill>
                  <a:srgbClr val="C00000"/>
                </a:solidFill>
              </a:rPr>
              <a:t>Организацию участия ребят в поисковой деятельности: раскопках на территории историко-культурного комплекса «Линия Сталина». </a:t>
            </a:r>
            <a:r>
              <a:rPr lang="ru-RU" sz="1600" dirty="0" smtClean="0"/>
              <a:t>Это позволило ребятам поучаствовать в пополнении музейного комплекса новыми экспонатами, что положительно отразилось на </a:t>
            </a:r>
            <a:r>
              <a:rPr lang="ru-RU" sz="1600" dirty="0" err="1" smtClean="0"/>
              <a:t>психоэмоциональном</a:t>
            </a:r>
            <a:r>
              <a:rPr lang="ru-RU" sz="1600" dirty="0" smtClean="0"/>
              <a:t> состоянии ребят, повысило самооценку. Коллективное творческое дело объединило и сплотило разновозрастные отряд.  Воспитанниками лагеря были не просто ребята, а члены клуба смешанных единоборств «Феникс».</a:t>
            </a:r>
            <a:endParaRPr lang="ru-RU" sz="1600" b="1" dirty="0" smtClean="0"/>
          </a:p>
          <a:p>
            <a:pPr hangingPunct="0"/>
            <a:r>
              <a:rPr lang="ru-RU" sz="1600" b="1" dirty="0" smtClean="0">
                <a:solidFill>
                  <a:srgbClr val="C00000"/>
                </a:solidFill>
              </a:rPr>
              <a:t>Идея проекта</a:t>
            </a:r>
            <a:r>
              <a:rPr lang="ru-RU" sz="1600" dirty="0" smtClean="0">
                <a:solidFill>
                  <a:srgbClr val="C00000"/>
                </a:solidFill>
              </a:rPr>
              <a:t> </a:t>
            </a:r>
            <a:r>
              <a:rPr lang="ru-RU" sz="1600" dirty="0" smtClean="0"/>
              <a:t>— реализация деятельности смены летнего оздоровительного палаточного лагеря как модели социальной среды, обеспечивающей формирование гражданско-патриотического сознания личности ребёнка. </a:t>
            </a:r>
          </a:p>
          <a:p>
            <a:pPr hangingPunct="0"/>
            <a:r>
              <a:rPr lang="ru-RU" sz="1600" b="1" dirty="0" smtClean="0">
                <a:solidFill>
                  <a:srgbClr val="C00000"/>
                </a:solidFill>
              </a:rPr>
              <a:t>Цель </a:t>
            </a:r>
            <a:r>
              <a:rPr lang="ru-RU" sz="1600" dirty="0" smtClean="0">
                <a:solidFill>
                  <a:srgbClr val="C00000"/>
                </a:solidFill>
              </a:rPr>
              <a:t>— </a:t>
            </a:r>
            <a:r>
              <a:rPr lang="ru-RU" sz="1600" dirty="0" smtClean="0"/>
              <a:t>создание социально-педагогических, психологических условий для комплексного развития личности ребёнка в летнее время через приобщение к историко-культурному наследию страны.</a:t>
            </a:r>
            <a:r>
              <a:rPr lang="ru-RU" sz="1600" b="1" dirty="0" smtClean="0"/>
              <a:t> </a:t>
            </a:r>
            <a:endParaRPr lang="en-US" sz="1600" b="1" dirty="0" smtClean="0"/>
          </a:p>
          <a:p>
            <a:pPr marL="0" indent="0" hangingPunct="0">
              <a:buNone/>
            </a:pPr>
            <a:r>
              <a:rPr lang="ru-RU" sz="1600" b="1" dirty="0" smtClean="0"/>
              <a:t>- Традиционные  </a:t>
            </a:r>
            <a:r>
              <a:rPr lang="ru-RU" sz="1600" b="1" dirty="0"/>
              <a:t>турнирные встречи  со студентами </a:t>
            </a:r>
          </a:p>
          <a:p>
            <a:pPr marL="0" indent="0" hangingPunct="0">
              <a:buNone/>
            </a:pPr>
            <a:r>
              <a:rPr lang="ru-RU" sz="1600" b="1" dirty="0"/>
              <a:t>РГУФК на Красной площади в  </a:t>
            </a:r>
            <a:r>
              <a:rPr lang="ru-RU" sz="1600" b="1" dirty="0" smtClean="0"/>
              <a:t>Москве в День единения </a:t>
            </a:r>
          </a:p>
          <a:p>
            <a:pPr marL="0" indent="0" hangingPunct="0">
              <a:buNone/>
            </a:pPr>
            <a:r>
              <a:rPr lang="ru-RU" sz="1600" b="1" dirty="0"/>
              <a:t>н</a:t>
            </a:r>
            <a:r>
              <a:rPr lang="ru-RU" sz="1600" b="1" dirty="0" smtClean="0"/>
              <a:t>ародов </a:t>
            </a:r>
            <a:r>
              <a:rPr lang="ru-RU" sz="1600" b="1" dirty="0"/>
              <a:t>Р</a:t>
            </a:r>
            <a:r>
              <a:rPr lang="ru-RU" sz="1600" b="1" dirty="0" smtClean="0"/>
              <a:t>оссии и </a:t>
            </a:r>
            <a:r>
              <a:rPr lang="ru-RU" sz="1600" b="1" dirty="0"/>
              <a:t>Б</a:t>
            </a:r>
            <a:r>
              <a:rPr lang="ru-RU" sz="1600" b="1" dirty="0" smtClean="0"/>
              <a:t>еларуси ;</a:t>
            </a:r>
            <a:endParaRPr lang="ru-RU" sz="1600" b="1" dirty="0"/>
          </a:p>
          <a:p>
            <a:pPr marL="0" indent="0" hangingPunct="0">
              <a:buNone/>
            </a:pPr>
            <a:r>
              <a:rPr lang="ru-RU" sz="1600" b="1" dirty="0" smtClean="0"/>
              <a:t>- Турниры в память сотрудников, погибших </a:t>
            </a:r>
          </a:p>
          <a:p>
            <a:pPr marL="0" indent="0" hangingPunct="0">
              <a:buNone/>
            </a:pPr>
            <a:r>
              <a:rPr lang="ru-RU" sz="1600" b="1" dirty="0" smtClean="0"/>
              <a:t>при исполнении воинского долга;</a:t>
            </a:r>
          </a:p>
          <a:p>
            <a:pPr hangingPunct="0">
              <a:buFontTx/>
              <a:buChar char="-"/>
            </a:pPr>
            <a:r>
              <a:rPr lang="ru-RU" sz="1600" b="1" dirty="0" smtClean="0"/>
              <a:t>Работа с детскими патриотическими клубами;</a:t>
            </a:r>
          </a:p>
          <a:p>
            <a:pPr hangingPunct="0">
              <a:buFontTx/>
              <a:buChar char="-"/>
            </a:pPr>
            <a:r>
              <a:rPr lang="ru-RU" sz="1600" b="1" dirty="0" smtClean="0"/>
              <a:t>Работа по совершенствованию спортивного</a:t>
            </a:r>
          </a:p>
          <a:p>
            <a:pPr marL="0" indent="0" hangingPunct="0">
              <a:buNone/>
            </a:pPr>
            <a:r>
              <a:rPr lang="ru-RU" sz="1600" b="1" dirty="0" smtClean="0"/>
              <a:t>мастерства с допризывной молодежью…</a:t>
            </a:r>
          </a:p>
          <a:p>
            <a:pPr marL="0" indent="0" hangingPunct="0">
              <a:buNone/>
            </a:pPr>
            <a:endParaRPr lang="ru-RU" sz="1600" b="1" dirty="0" smtClean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0"/>
            <a:ext cx="8544961" cy="125014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Социально-образовательный проект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кафедры спортивно- боевых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единоборств 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спецподготовки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7200" y="0"/>
            <a:ext cx="8043890" cy="1000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" descr="C:\Users\Администратор\Pictures\горки3333\P1013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0"/>
            <a:ext cx="1835695" cy="159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:\Ветераны\DSC_2528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00740" cy="160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Ветераны\DSC_2580 cop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3" y="4497613"/>
            <a:ext cx="392392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2800" dirty="0" smtClean="0"/>
              <a:t>Студенческие проекты </a:t>
            </a:r>
            <a:br>
              <a:rPr lang="ru-RU" sz="2800" dirty="0" smtClean="0"/>
            </a:br>
            <a:r>
              <a:rPr lang="ru-RU" sz="2800" dirty="0" smtClean="0"/>
              <a:t>по созданию туристических брендов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Продвижение  объектов военно-исторического туризма - историко-культурный комплекс «Линия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талина»;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«Зеленый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веломаршрут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 по городу Минску»;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дорогам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литвинского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Предполесья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Проектирование  водного туристического маршрута по рекам </a:t>
            </a:r>
          </a:p>
          <a:p>
            <a:pPr marL="0" indent="0"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Сервач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Вилия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Спортивно-туристический потенциал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Логойского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района для проведения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пешеходных походов;</a:t>
            </a:r>
          </a:p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Фототуризм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и событийный туризм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формы  осуществления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экологического туризма на территории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Республики Беларусь;</a:t>
            </a:r>
          </a:p>
          <a:p>
            <a:pPr marL="0" indent="0">
              <a:buNone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/>
          </a:p>
        </p:txBody>
      </p:sp>
      <p:pic>
        <p:nvPicPr>
          <p:cNvPr id="4" name="Picture 3" descr="D:\для семьи\i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-61938"/>
            <a:ext cx="1475655" cy="17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Pictures\горки3333\P10135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9229" y="4079422"/>
            <a:ext cx="3704771" cy="277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Воспитание на национальных традициях белорусского народа</a:t>
            </a:r>
            <a:endParaRPr lang="ru-RU" dirty="0"/>
          </a:p>
        </p:txBody>
      </p:sp>
      <p:pic>
        <p:nvPicPr>
          <p:cNvPr id="4" name="Picture 3" descr="G:\трибуна 2015\день отрасли\DSC_94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3048000" cy="2039112"/>
          </a:xfrm>
          <a:prstGeom prst="rect">
            <a:avLst/>
          </a:prstGeom>
          <a:noFill/>
        </p:spPr>
      </p:pic>
      <p:pic>
        <p:nvPicPr>
          <p:cNvPr id="5" name="Picture 3" descr="C:\Documents and Settings\vasilenko_s\Рабочий стол\ТРИБУНА февр 16\трибуна апрель 14\Нац семинар\IMGs_1641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500174"/>
            <a:ext cx="5255843" cy="5013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79690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Победители открытого чемпионата Беларуси по </a:t>
            </a:r>
            <a:r>
              <a:rPr lang="ru-RU" sz="1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черлидингу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7030A0"/>
                </a:solidFill>
              </a:rPr>
              <a:t>– 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сборная БГУФК </a:t>
            </a:r>
            <a:r>
              <a:rPr lang="ru-RU" sz="1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Night</a:t>
            </a: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Wolves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Танцевально-спортивный центр БГУФК «</a:t>
            </a:r>
            <a:r>
              <a:rPr lang="ru-RU" sz="24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Универс</a:t>
            </a:r>
            <a:r>
              <a:rPr lang="ru-RU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4176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Традиции Республики Беларусь бережно сохраняют в историко-этнографическом музее  БГУФК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2290" name="Picture 2" descr="C:\Users\111-75-75\Pictures\БГУФК май 15\теле студ\2015-10-28_07_00_4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гимнастики БГУФК – победитель в номинации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«Современный танец» на Первых открытых молодежных Европейских Дельфийских играх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1357298"/>
            <a:ext cx="6034617" cy="452596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3427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       </a:t>
            </a:r>
            <a:r>
              <a:rPr lang="ru-RU" sz="1800" b="1" dirty="0" smtClean="0">
                <a:solidFill>
                  <a:srgbClr val="C00000"/>
                </a:solidFill>
              </a:rPr>
              <a:t>КОНЦЕРТНО-СПОРТИВНЫЕ  выступления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 в различных регионах страны  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по пропаганде олимпийских </a:t>
            </a:r>
            <a:br>
              <a:rPr lang="ru-RU" sz="1800" b="1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идеалов и ценностей, </a:t>
            </a:r>
            <a:r>
              <a:rPr lang="ru-RU" sz="1800" b="1" dirty="0" err="1" smtClean="0">
                <a:solidFill>
                  <a:srgbClr val="C00000"/>
                </a:solidFill>
              </a:rPr>
              <a:t>профориентационной</a:t>
            </a:r>
            <a:r>
              <a:rPr lang="ru-RU" sz="1800" b="1" dirty="0" smtClean="0">
                <a:solidFill>
                  <a:srgbClr val="C00000"/>
                </a:solidFill>
              </a:rPr>
              <a:t> работе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4101" name="Picture 5" descr="C:\Users\Администратор\Pictures\C китайцами\Новая папка\2OKvFQ2auq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857364"/>
            <a:ext cx="3000396" cy="393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Ветераны\IMG_30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4678" y="1571612"/>
            <a:ext cx="3000396" cy="368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vasilenko_s\Мои документы\Фото по гражданскому и патриотическому\Футбольный фристайл\qVOxOtytv0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02186"/>
            <a:ext cx="3281288" cy="554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81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72518" cy="141763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Студенты  университета активные участники торжеств, посвященных Дню Независимости Республики Беларусь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11-75-75\Desktop\оврм\ЛЬВОВНА\141719160831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428736"/>
            <a:ext cx="6000760" cy="5429264"/>
          </a:xfrm>
          <a:prstGeom prst="rect">
            <a:avLst/>
          </a:prstGeom>
          <a:noFill/>
        </p:spPr>
      </p:pic>
      <p:pic>
        <p:nvPicPr>
          <p:cNvPr id="2051" name="Picture 3" descr="C:\Users\111-75-75\Desktop\оврм\ЛЬВОВНА\брс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321469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74638"/>
            <a:ext cx="5114932" cy="11430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Д</a:t>
            </a:r>
            <a:r>
              <a:rPr lang="ru-RU" sz="3200" dirty="0" smtClean="0">
                <a:solidFill>
                  <a:srgbClr val="C00000"/>
                </a:solidFill>
              </a:rPr>
              <a:t>ень НЕЗАВИСИМОСТИ РЕСПУБЛИКИ БЕЛАРУСЬ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111-75-75\Desktop\оврм\ЛЬВОВНА\18108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17590" cy="2857520"/>
          </a:xfrm>
          <a:prstGeom prst="rect">
            <a:avLst/>
          </a:prstGeom>
          <a:noFill/>
        </p:spPr>
      </p:pic>
      <p:pic>
        <p:nvPicPr>
          <p:cNvPr id="5" name="Picture 3" descr="C:\Users\111-75-75\Desktop\оврм\ЛЬВОВНА\18072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143092"/>
            <a:ext cx="4357686" cy="4714908"/>
          </a:xfrm>
          <a:prstGeom prst="rect">
            <a:avLst/>
          </a:prstGeom>
          <a:noFill/>
        </p:spPr>
      </p:pic>
      <p:pic>
        <p:nvPicPr>
          <p:cNvPr id="6147" name="Picture 3" descr="C:\Users\111-75-75\Desktop\оврм\ЛЬВОВНА\fri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786058"/>
            <a:ext cx="4714876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111-75-75\Pictures\БГУФК май 15\DSCN5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718" cy="4525963"/>
          </a:xfrm>
          <a:prstGeom prst="rect">
            <a:avLst/>
          </a:prstGeom>
          <a:noFill/>
        </p:spPr>
      </p:pic>
      <p:pic>
        <p:nvPicPr>
          <p:cNvPr id="8195" name="Picture 3" descr="C:\Users\111-75-75\Desktop\оврм\ЛЬВОВНА\Minsk-parad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5715000" cy="3810000"/>
          </a:xfrm>
          <a:prstGeom prst="rect">
            <a:avLst/>
          </a:prstGeom>
          <a:noFill/>
        </p:spPr>
      </p:pic>
      <p:pic>
        <p:nvPicPr>
          <p:cNvPr id="8196" name="Picture 4" descr="C:\Users\111-75-75\Desktop\оврм\ЛЬВОВНА\Minsk-parad3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0"/>
            <a:ext cx="64293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Студенты университета на Церемонии развертывания Государственного флага Республики </a:t>
            </a:r>
            <a:r>
              <a:rPr lang="ru-RU" sz="2800" dirty="0" smtClean="0">
                <a:solidFill>
                  <a:srgbClr val="C00000"/>
                </a:solidFill>
              </a:rPr>
              <a:t>Б</a:t>
            </a:r>
            <a:r>
              <a:rPr lang="ru-RU" sz="2800" dirty="0" smtClean="0">
                <a:solidFill>
                  <a:srgbClr val="C00000"/>
                </a:solidFill>
              </a:rPr>
              <a:t>еларусь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111-75-75\Desktop\оврм\ЛЬВОВНА\7646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4286250" cy="2857500"/>
          </a:xfrm>
          <a:prstGeom prst="rect">
            <a:avLst/>
          </a:prstGeom>
          <a:noFill/>
        </p:spPr>
      </p:pic>
      <p:pic>
        <p:nvPicPr>
          <p:cNvPr id="3076" name="Picture 4" descr="C:\Users\111-75-75\Desktop\оврм\ЛЬВОВНА\IMG_2767-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143356"/>
            <a:ext cx="4714908" cy="2714644"/>
          </a:xfrm>
          <a:prstGeom prst="rect">
            <a:avLst/>
          </a:prstGeom>
          <a:noFill/>
        </p:spPr>
      </p:pic>
      <p:pic>
        <p:nvPicPr>
          <p:cNvPr id="7" name="Picture 3" descr="C:\Documents and Settings\vasilenko_s\Рабочий стол\трибуна 2015\IMG_20150912_130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7298"/>
            <a:ext cx="4714876" cy="31432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929718" cy="15716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Студенты университета  среди участников парада, посвященного Великой Победе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111-75-75\Desktop\оврм\ЛЬВОВНА\13966206491zoom-1000x1000-44925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40" y="1357298"/>
            <a:ext cx="9286940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Студенты университета на торжествах, посвященных Дню города Минска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111-75-75\Desktop\оврм\ЛЬВОВНА\IMG_824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5486400" cy="5072098"/>
          </a:xfrm>
          <a:prstGeom prst="rect">
            <a:avLst/>
          </a:prstGeom>
          <a:noFill/>
        </p:spPr>
      </p:pic>
      <p:pic>
        <p:nvPicPr>
          <p:cNvPr id="5124" name="Picture 4" descr="C:\Users\111-75-75\Pictures\БГУФК май 15\DSCN5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2594" y="1857364"/>
            <a:ext cx="3681406" cy="4071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874</Words>
  <Application>Microsoft Office PowerPoint</Application>
  <PresentationFormat>Экран (4:3)</PresentationFormat>
  <Paragraphs>142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Белорусский государственный университет физической культуры</vt:lpstr>
      <vt:lpstr>Цель: формирование у молодежи гражданственности, патриотизма, активной жизненной позиции, национального самосознания, привитие любви к Беларуси, формирование устойчивого желания способствовать ее процветанию. </vt:lpstr>
      <vt:lpstr>  ОСНОВНЫЕ НАПРАВЛЕНИЯ  ГРАЖДАНСКО-ПАТРИОТИЧЕСКОГО ВОСПИТАНИЯ   </vt:lpstr>
      <vt:lpstr>Студенты  университета активные участники торжеств, посвященных Дню Независимости Республики Беларусь</vt:lpstr>
      <vt:lpstr>День НЕЗАВИСИМОСТИ РЕСПУБЛИКИ БЕЛАРУСЬ</vt:lpstr>
      <vt:lpstr>Слайд 6</vt:lpstr>
      <vt:lpstr>Студенты университета на Церемонии развертывания Государственного флага Республики Беларусь</vt:lpstr>
      <vt:lpstr>Студенты университета  среди участников парада, посвященного Великой Победе</vt:lpstr>
      <vt:lpstr>Студенты университета на торжествах, посвященных Дню города Минска</vt:lpstr>
      <vt:lpstr>Шествие ко Дню Великой  Победы</vt:lpstr>
      <vt:lpstr>Экскурсии по местам боевой славы  белорусского народа</vt:lpstr>
      <vt:lpstr>ЦЕРЕМОНИЯ вручения студенческих билетов на Площади  Государственного флага Республики Беларусь</vt:lpstr>
      <vt:lpstr>День воина-интернационалиста в университете</vt:lpstr>
      <vt:lpstr>Участие в работе с допризывной молодежью</vt:lpstr>
      <vt:lpstr>Сотрудничество с ОО «БРСМ»</vt:lpstr>
      <vt:lpstr>Мы помним. Мы гордимся</vt:lpstr>
      <vt:lpstr>Торжественные  концерты, митинги, вечера, посвященные государственным праздникам Республики Беларусь</vt:lpstr>
      <vt:lpstr>Опыт проведения звездных походов по местам боевой славы </vt:lpstr>
      <vt:lpstr>Мероприятия, посвященные Дню Победы в БГУФК</vt:lpstr>
      <vt:lpstr> 15-летний опыт организации  художественных выставок гражданско -патриотической направленности в галерее «Стремление к гармонии»</vt:lpstr>
      <vt:lpstr>Слайд 21</vt:lpstr>
      <vt:lpstr>Акции   «Я -  гражданин Республики Беларусь», «Я помню, я горжусь». </vt:lpstr>
      <vt:lpstr> Студенческий театр «SтART» -  гражданско-патриотическое воспитание студенческой молодежи</vt:lpstr>
      <vt:lpstr>Межвузовский конкурс  «Герой нашего времени» </vt:lpstr>
      <vt:lpstr>Оптимальное сочетание традиционных мероприятий по гражданско - патриотической направленности: </vt:lpstr>
      <vt:lpstr>  Использование  современных технологий, направленных на создание условий для становления гражданских компетенций и нравственных ценностей молодёжи. </vt:lpstr>
      <vt:lpstr>Открытый молодежный микрофон - технология проблемно-ценностной дискуссии </vt:lpstr>
      <vt:lpstr> Технология молодежной переговорной площадки как инструмента подготовки студенческого актива в рамках работы студенческой «Школы лидеров» </vt:lpstr>
      <vt:lpstr>Тимбилдинг как инструмент подготовки студенческого актива в рамках работы студенческой «Школы лидеров» </vt:lpstr>
      <vt:lpstr> В рамках технологии проблемно-ценностной дискуссии проводятся игры - квесты  для формирования коммуникативных навыков, изучения методов разрешения конфликтов</vt:lpstr>
      <vt:lpstr>Технология социально-моделирующей игры - квесты</vt:lpstr>
      <vt:lpstr>Социально-образовательный проект  кафедры спортивно- боевых  единоборств и спецподготовки</vt:lpstr>
      <vt:lpstr>Студенческие проекты  по созданию туристических брендов </vt:lpstr>
      <vt:lpstr>Воспитание на национальных традициях белорусского народа</vt:lpstr>
      <vt:lpstr>Победители открытого чемпионата Беларуси по черлидингу –   сборная БГУФК Night Wolves</vt:lpstr>
      <vt:lpstr>Танцевально-спортивный центр БГУФК «Универс» </vt:lpstr>
      <vt:lpstr>Традиции Республики Беларусь бережно сохраняют в историко-этнографическом музее  БГУФК</vt:lpstr>
      <vt:lpstr>Театр гимнастики БГУФК – победитель в номинации  «Современный танец» на Первых открытых молодежных Европейских Дельфийских играх  </vt:lpstr>
      <vt:lpstr>       КОНЦЕРТНО-СПОРТИВНЫЕ  выступления  в различных регионах страны   по пропаганде олимпийских  идеалов и ценностей, профориентационной работе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111-75-75</cp:lastModifiedBy>
  <cp:revision>111</cp:revision>
  <cp:lastPrinted>2015-04-27T08:33:50Z</cp:lastPrinted>
  <dcterms:created xsi:type="dcterms:W3CDTF">2012-10-18T19:00:21Z</dcterms:created>
  <dcterms:modified xsi:type="dcterms:W3CDTF">2016-11-06T13:27:46Z</dcterms:modified>
</cp:coreProperties>
</file>