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60" r:id="rId4"/>
    <p:sldId id="257" r:id="rId5"/>
    <p:sldId id="258" r:id="rId6"/>
    <p:sldId id="261" r:id="rId7"/>
    <p:sldId id="259" r:id="rId8"/>
    <p:sldId id="262" r:id="rId9"/>
    <p:sldId id="263" r:id="rId10"/>
    <p:sldId id="268" r:id="rId11"/>
    <p:sldId id="269" r:id="rId12"/>
    <p:sldId id="270" r:id="rId13"/>
    <p:sldId id="271" r:id="rId14"/>
    <p:sldId id="273" r:id="rId15"/>
    <p:sldId id="275" r:id="rId16"/>
    <p:sldId id="276" r:id="rId17"/>
    <p:sldId id="277" r:id="rId18"/>
    <p:sldId id="265" r:id="rId19"/>
    <p:sldId id="272" r:id="rId20"/>
    <p:sldId id="279" r:id="rId21"/>
    <p:sldId id="298" r:id="rId22"/>
    <p:sldId id="281" r:id="rId23"/>
    <p:sldId id="283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5" r:id="rId34"/>
    <p:sldId id="294" r:id="rId35"/>
    <p:sldId id="296" r:id="rId36"/>
    <p:sldId id="297" r:id="rId37"/>
    <p:sldId id="284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Структура наблюдаемых больных наркоманией выглядит следующим образом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наблюдаемых больных наркоманией  за 2013 год выглядит следующим образом:</c:v>
                </c:pt>
              </c:strCache>
            </c:strRef>
          </c:tx>
          <c:explosion val="14"/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Женщины </c:v>
                </c:pt>
                <c:pt idx="1">
                  <c:v>Лица до 20 лет</c:v>
                </c:pt>
                <c:pt idx="2">
                  <c:v>Лица до 30 лет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2236</c:v>
                </c:pt>
                <c:pt idx="1">
                  <c:v>1395</c:v>
                </c:pt>
                <c:pt idx="2">
                  <c:v>8933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Женщины </c:v>
                </c:pt>
                <c:pt idx="1">
                  <c:v>Лица до 20 лет</c:v>
                </c:pt>
                <c:pt idx="2">
                  <c:v>Лица до 30 лет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Женщины </c:v>
                </c:pt>
                <c:pt idx="1">
                  <c:v>Лица до 20 лет</c:v>
                </c:pt>
                <c:pt idx="2">
                  <c:v>Лица до 30 лет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80E1-0F32-4037-9D13-5875DAA5E407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8A89-918A-4CE3-AB70-29EE051EB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80E1-0F32-4037-9D13-5875DAA5E407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8A89-918A-4CE3-AB70-29EE051EB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80E1-0F32-4037-9D13-5875DAA5E407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8A89-918A-4CE3-AB70-29EE051EB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80E1-0F32-4037-9D13-5875DAA5E407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8A89-918A-4CE3-AB70-29EE051EB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80E1-0F32-4037-9D13-5875DAA5E407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8A89-918A-4CE3-AB70-29EE051EB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80E1-0F32-4037-9D13-5875DAA5E407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8A89-918A-4CE3-AB70-29EE051EB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80E1-0F32-4037-9D13-5875DAA5E407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8A89-918A-4CE3-AB70-29EE051EB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80E1-0F32-4037-9D13-5875DAA5E407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8A89-918A-4CE3-AB70-29EE051EB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80E1-0F32-4037-9D13-5875DAA5E407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8A89-918A-4CE3-AB70-29EE051EB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80E1-0F32-4037-9D13-5875DAA5E407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8A89-918A-4CE3-AB70-29EE051EB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80E1-0F32-4037-9D13-5875DAA5E407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8A89-918A-4CE3-AB70-29EE051EB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080E1-0F32-4037-9D13-5875DAA5E407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98A89-918A-4CE3-AB70-29EE051EB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image" Target="../media/image37.jpe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0070C0">
              <a:alpha val="78000"/>
            </a:srgbClr>
          </a:solidFill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по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наркоконтролю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противодействию торговли людьми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Министерства внутренних дел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Республики Беларусь</a:t>
            </a:r>
            <a:endParaRPr lang="ru-RU" b="1" spc="50" dirty="0">
              <a:ln w="18415" cmpd="sng">
                <a:solidFill>
                  <a:srgbClr val="00B050"/>
                </a:solidFill>
                <a:prstDash val="solid"/>
              </a:ln>
              <a:solidFill>
                <a:schemeClr val="accent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mus_belarus_academy_cres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500042"/>
            <a:ext cx="1714512" cy="2071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Статистика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>
            <a:normAutofit fontScale="40000" lnSpcReduction="20000"/>
          </a:bodyPr>
          <a:lstStyle/>
          <a:p>
            <a:pPr algn="just" fontAlgn="base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В настоящее время в Республике Беларусь реализуются мероприятия 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Государственной программы комплексных мер противодействия наркомании, незаконному обороту наркотиков и связанных с ними правонарушениями в Республике Беларусь на 2009-2013 годы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, утвержденной постановлением Совета Министров Республики Беларусь от 30 октября 2008 г. № 1634.</a:t>
            </a:r>
          </a:p>
          <a:p>
            <a:pPr algn="just" fontAlgn="base">
              <a:buNone/>
            </a:pP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None/>
            </a:pP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частности в республике проведено 595 массовых профилактических 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акций:</a:t>
            </a:r>
          </a:p>
          <a:p>
            <a:pPr algn="ctr" fontAlgn="base">
              <a:buNone/>
            </a:pPr>
            <a:endParaRPr lang="ru-RU" sz="4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buFont typeface="Wingdings" pitchFamily="2" charset="2"/>
              <a:buChar char="ü"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«Реабилитация 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доступна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!»;</a:t>
            </a:r>
          </a:p>
          <a:p>
            <a:pPr algn="just" fontAlgn="base">
              <a:buFont typeface="Wingdings" pitchFamily="2" charset="2"/>
              <a:buChar char="ü"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«Нет наркотикам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just" fontAlgn="base">
              <a:buFont typeface="Wingdings" pitchFamily="2" charset="2"/>
              <a:buChar char="ü"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Имя беды – наркотики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just" fontAlgn="base">
              <a:buFont typeface="Wingdings" pitchFamily="2" charset="2"/>
              <a:buChar char="ü"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«В будущее без наркотиков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just" fontAlgn="base">
              <a:buFont typeface="Wingdings" pitchFamily="2" charset="2"/>
              <a:buChar char="ü"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«Скажем наркотикам НЕТ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just" fontAlgn="base">
              <a:buFont typeface="Wingdings" pitchFamily="2" charset="2"/>
              <a:buChar char="ü"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«Наркотик- знак беды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just" fontAlgn="base">
              <a:buFont typeface="Wingdings" pitchFamily="2" charset="2"/>
              <a:buChar char="ü"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«Спорт против наркотиков» и др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base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buNone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В регионах прошло 317 заседаний тематических «круглых столов», в работе которых приняли участие представители облисполкомов, областных СМИ, правоохранительных органов управлений образования и здравоохранения.</a:t>
            </a:r>
          </a:p>
          <a:p>
            <a:pPr algn="just" fontAlgn="base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85728"/>
            <a:ext cx="8229600" cy="6000792"/>
          </a:xfrm>
          <a:solidFill>
            <a:schemeClr val="bg1">
              <a:alpha val="54000"/>
            </a:schemeClr>
          </a:solidFill>
        </p:spPr>
        <p:txBody>
          <a:bodyPr>
            <a:normAutofit lnSpcReduction="10000"/>
          </a:bodyPr>
          <a:lstStyle/>
          <a:p>
            <a:pPr algn="just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С целью улучшения информирования населения по проблеме наркомании за истекший период в республике было организовано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841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выступление специалистов организаций здравоохранения по телевидению,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1480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радио, опубликовано более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400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статей в печати. Было разработано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наименований методических пособий общим тиражом более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400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экз. Издано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215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информационно-образовательных материалов (листовки, буклеты) общим тиражом более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100 тыс. экз.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32037"/>
            <a:ext cx="9144000" cy="4525963"/>
          </a:xfrm>
          <a:solidFill>
            <a:schemeClr val="bg1">
              <a:alpha val="82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Что сделано за 2013 год</a:t>
            </a:r>
          </a:p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Органами внутренних дел Республики Беларусь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14554"/>
            <a:ext cx="8086724" cy="3000396"/>
          </a:xfrm>
          <a:solidFill>
            <a:schemeClr val="bg1">
              <a:alpha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январе-июле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выявлено и пресечено 18 каналов поставок наркотиков в республику из-за границы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также их транзитных перевозок.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1">
              <a:alpha val="85000"/>
            </a:schemeClr>
          </a:solidFill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За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три летних месяца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уничтожено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162,5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тонн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наркосодержащих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растений на площади около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1076,4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тысячи квадратных метров. В рамках уголовных дел из незаконного оборота изъято более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121,4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кг наркотического сырья, а также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4,8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кг готовых наркотиков. Выявлено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1101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преступление, связанное с незаконным оборотом наркотиков. Привлечено к уголовной ответственности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876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лиц.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57364"/>
            <a:ext cx="8715436" cy="3186121"/>
          </a:xfrm>
          <a:solidFill>
            <a:schemeClr val="bg1">
              <a:alpha val="73000"/>
            </a:schemeClr>
          </a:solidFill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В январе-июле т.г. сотрудниками органов внутренних дел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пресечена деятельность 6 подпольных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нарколабораторий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Кроме того,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выявлено 21 помещение, специально приспособленное и оборудованное для выращивания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наркосодержащих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растений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571744"/>
            <a:ext cx="8229600" cy="2043114"/>
          </a:xfrm>
          <a:solidFill>
            <a:schemeClr val="bg1">
              <a:alpha val="69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Кто осуществляет борьбу с наркотиками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Органы осуществляющие борьбу с наркотиками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загружен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571612"/>
            <a:ext cx="1000132" cy="1522179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785918" y="2143116"/>
            <a:ext cx="1714512" cy="35719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МВД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Республики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Беларусь</a:t>
            </a:r>
          </a:p>
        </p:txBody>
      </p:sp>
      <p:pic>
        <p:nvPicPr>
          <p:cNvPr id="6" name="Рисунок 5" descr="180px-KGB_Belarus_crest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357562"/>
            <a:ext cx="928694" cy="1423997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785918" y="3857628"/>
            <a:ext cx="1714512" cy="35719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КГБ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Республики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Беларусь</a:t>
            </a:r>
          </a:p>
        </p:txBody>
      </p:sp>
      <p:pic>
        <p:nvPicPr>
          <p:cNvPr id="8" name="Рисунок 7" descr="prokyratyr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5143512"/>
            <a:ext cx="1143008" cy="857257"/>
          </a:xfrm>
          <a:prstGeom prst="rect">
            <a:avLst/>
          </a:prstGeom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1857356" y="5214950"/>
            <a:ext cx="1714512" cy="35719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Генеральная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прокуратура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Республики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Беларусь</a:t>
            </a:r>
          </a:p>
        </p:txBody>
      </p:sp>
      <p:pic>
        <p:nvPicPr>
          <p:cNvPr id="10" name="Рисунок 9" descr="s000599_18820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1714488"/>
            <a:ext cx="1246186" cy="1517096"/>
          </a:xfrm>
          <a:prstGeom prst="rect">
            <a:avLst/>
          </a:prstGeom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4572000" y="2071678"/>
            <a:ext cx="1714512" cy="35719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СК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Республики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Беларусь</a:t>
            </a:r>
          </a:p>
        </p:txBody>
      </p:sp>
      <p:pic>
        <p:nvPicPr>
          <p:cNvPr id="12" name="Рисунок 11" descr="border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86116" y="3357562"/>
            <a:ext cx="1221965" cy="1344162"/>
          </a:xfrm>
          <a:prstGeom prst="rect">
            <a:avLst/>
          </a:prstGeom>
        </p:spPr>
      </p:pic>
      <p:sp>
        <p:nvSpPr>
          <p:cNvPr id="13" name="Содержимое 2"/>
          <p:cNvSpPr txBox="1">
            <a:spLocks/>
          </p:cNvSpPr>
          <p:nvPr/>
        </p:nvSpPr>
        <p:spPr>
          <a:xfrm>
            <a:off x="4643438" y="3857628"/>
            <a:ext cx="1714512" cy="35719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ГПК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Республики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Беларусь</a:t>
            </a:r>
          </a:p>
        </p:txBody>
      </p:sp>
      <p:pic>
        <p:nvPicPr>
          <p:cNvPr id="14" name="Рисунок 13" descr="gtk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0430" y="5072074"/>
            <a:ext cx="974714" cy="1263968"/>
          </a:xfrm>
          <a:prstGeom prst="rect">
            <a:avLst/>
          </a:prstGeom>
        </p:spPr>
      </p:pic>
      <p:sp>
        <p:nvSpPr>
          <p:cNvPr id="15" name="Содержимое 2"/>
          <p:cNvSpPr txBox="1">
            <a:spLocks/>
          </p:cNvSpPr>
          <p:nvPr/>
        </p:nvSpPr>
        <p:spPr>
          <a:xfrm>
            <a:off x="4643438" y="5214950"/>
            <a:ext cx="1714512" cy="35719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ГТК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Республики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Беларусь</a:t>
            </a:r>
          </a:p>
        </p:txBody>
      </p:sp>
      <p:pic>
        <p:nvPicPr>
          <p:cNvPr id="16" name="Рисунок 15" descr="8321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00760" y="1857364"/>
            <a:ext cx="1333498" cy="1364874"/>
          </a:xfrm>
          <a:prstGeom prst="rect">
            <a:avLst/>
          </a:prstGeom>
        </p:spPr>
      </p:pic>
      <p:sp>
        <p:nvSpPr>
          <p:cNvPr id="17" name="Содержимое 2"/>
          <p:cNvSpPr txBox="1">
            <a:spLocks/>
          </p:cNvSpPr>
          <p:nvPr/>
        </p:nvSpPr>
        <p:spPr>
          <a:xfrm>
            <a:off x="7429488" y="2000240"/>
            <a:ext cx="1714512" cy="35719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УНиПТЛ</a:t>
            </a:r>
            <a:r>
              <a:rPr kumimoji="0" lang="ru-RU" sz="6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МВД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Республики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Беларусь</a:t>
            </a:r>
          </a:p>
        </p:txBody>
      </p:sp>
      <p:pic>
        <p:nvPicPr>
          <p:cNvPr id="18" name="Рисунок 17" descr="sm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00760" y="3429000"/>
            <a:ext cx="1357321" cy="1357321"/>
          </a:xfrm>
          <a:prstGeom prst="rect">
            <a:avLst/>
          </a:prstGeom>
        </p:spPr>
      </p:pic>
      <p:sp>
        <p:nvSpPr>
          <p:cNvPr id="19" name="Содержимое 2"/>
          <p:cNvSpPr txBox="1">
            <a:spLocks/>
          </p:cNvSpPr>
          <p:nvPr/>
        </p:nvSpPr>
        <p:spPr>
          <a:xfrm>
            <a:off x="7429488" y="3643314"/>
            <a:ext cx="1714512" cy="35719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ЦБ Интерпола </a:t>
            </a: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в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Республике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Беларусь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bg1">
              <a:alpha val="83000"/>
            </a:schemeClr>
          </a:solidFill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Курительные смеси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8748" y="428604"/>
            <a:ext cx="751525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Министерстве внутренних дел Республики Беларусь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УПРАВЛЕНИЕ ПО НАРКОКОНТРОЛЮ И ПРОТИВОДЕЙСТВИЮ ТОРГОВЛЕ ЛЮДЬМИ</a:t>
            </a:r>
          </a:p>
          <a:p>
            <a:pPr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news-mogilev1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1490472" cy="2270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50"/>
            <a:ext cx="5000628" cy="535785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НАЧАЛЬНИК</a:t>
            </a: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УПРАВЛЕНИЕ ПО НАРКОКОНТРОЛЮ И ПРОТИВОДЕЙСТВИЮ ТОРГОВЛЕ ЛЮДЬМИ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полковник милиции Николай Николаевич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Карпенков</a:t>
            </a:r>
            <a:endParaRPr lang="ru-RU" b="1" cap="all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news-mogilev1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928694" cy="1414881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28748" y="428604"/>
            <a:ext cx="7515252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Министерство внутренних дел Республики Беларусь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sm_fu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2000240"/>
            <a:ext cx="30226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3500438"/>
            <a:ext cx="8229600" cy="3143272"/>
          </a:xfrm>
          <a:solidFill>
            <a:schemeClr val="bg1">
              <a:alpha val="86000"/>
            </a:schemeClr>
          </a:solidFill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В Республике Беларусь на базе Академии МВД  с 7 июля 2007 года действует Международный учебный центр подготовки, повышения квалификации, переподготовки кадров в сфере миграции и противодействия торговле людьми.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Содержимое 2"/>
          <p:cNvSpPr>
            <a:spLocks noGrp="1"/>
          </p:cNvSpPr>
          <p:nvPr>
            <p:ph idx="1"/>
          </p:nvPr>
        </p:nvSpPr>
        <p:spPr>
          <a:xfrm>
            <a:off x="395288" y="2708275"/>
            <a:ext cx="8229600" cy="720725"/>
          </a:xfrm>
          <a:solidFill>
            <a:schemeClr val="bg1">
              <a:alpha val="67842"/>
            </a:schemeClr>
          </a:solidFill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Борьба с наркопреступлениями зарубежом</a:t>
            </a:r>
          </a:p>
          <a:p>
            <a:pPr algn="ctr">
              <a:buFont typeface="Arial" charset="0"/>
              <a:buNone/>
            </a:pPr>
            <a:endParaRPr lang="ru-RU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Содержимое 2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554663"/>
          </a:xfrm>
          <a:solidFill>
            <a:schemeClr val="bg1">
              <a:alpha val="71000"/>
            </a:schemeClr>
          </a:solidFill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Борьба за легализацию марихуаны приносит свои плоды: в Англии уголовная ответственность за хранение марихуаны практически отменена, хотя не до конца. </a:t>
            </a:r>
          </a:p>
          <a:p>
            <a:pPr algn="just"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Особую озабоченность вызывает рост употребления марихуаны и ее влияние на развитие психических расстройств. Данные исследования свидетельствуют о том, что половина британцев в возрасте от 16 до 34 лет хотя бы раз в жизни пробовали этот наркотик.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285750"/>
            <a:ext cx="8043862" cy="6000750"/>
          </a:xfrm>
        </p:spPr>
        <p:txBody>
          <a:bodyPr/>
          <a:lstStyle/>
          <a:p>
            <a:pPr algn="just"/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В Китае за любые действия с наркотиками смертная казнь. По неутонченным данным эта цифра составляет от 5 до 2 тысяч казней в год. </a:t>
            </a:r>
          </a:p>
        </p:txBody>
      </p:sp>
      <p:pic>
        <p:nvPicPr>
          <p:cNvPr id="73731" name="Рисунок 3" descr="53625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2571750"/>
            <a:ext cx="60007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840413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		Между тем, страна постепенно двигается к  смягчению наказания за преступления с наркотиками. </a:t>
            </a:r>
          </a:p>
          <a:p>
            <a:pPr algn="just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		Совсем недавно,  в канун Международного дня борьбы с употреблением наркотиков и их незаконным оборотом, власти КНР опубликовали постановление об отмене наказания для наркозависимых, которые добровольно пройдут восстановительный курс лечения.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Содержимое 2"/>
          <p:cNvSpPr>
            <a:spLocks noGrp="1"/>
          </p:cNvSpPr>
          <p:nvPr>
            <p:ph idx="1"/>
          </p:nvPr>
        </p:nvSpPr>
        <p:spPr>
          <a:xfrm>
            <a:off x="642938" y="857250"/>
            <a:ext cx="8215312" cy="5268913"/>
          </a:xfrm>
          <a:solidFill>
            <a:schemeClr val="bg1">
              <a:alpha val="72940"/>
            </a:schemeClr>
          </a:solidFill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2300" b="1" smtClean="0">
                <a:latin typeface="Times New Roman" pitchFamily="18" charset="0"/>
                <a:cs typeface="Times New Roman" pitchFamily="18" charset="0"/>
              </a:rPr>
              <a:t>		29 сентября 2013 поручения Президента РФ об усилении уголовной ответственности за распространение наркотических средств среди молодёжи, так:</a:t>
            </a:r>
          </a:p>
          <a:p>
            <a:pPr algn="just">
              <a:buFont typeface="Arial" charset="0"/>
              <a:buNone/>
            </a:pPr>
            <a:endParaRPr lang="ru-RU" sz="2400" smtClean="0"/>
          </a:p>
          <a:p>
            <a:pPr algn="just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		Ужесточена ответственность за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склонение несовершеннолетнего к потреблению наркотиков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(до 15 лет лишения свободы – статья 230 УК), а также за сбыт наркотиков лицом, достигшим восемнадцатилетнего возраста, несовершеннолетнему и за сбыт наркотиков в помещениях, используемых для развлечений или досуга (с 01.01.2013 вплоть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до пожизненного лишения свободы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– статья 2281 УК).</a:t>
            </a:r>
            <a:endParaRPr lang="ru-RU" sz="2300" b="1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sz="23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Содержимое 2"/>
          <p:cNvSpPr>
            <a:spLocks noGrp="1"/>
          </p:cNvSpPr>
          <p:nvPr>
            <p:ph idx="1"/>
          </p:nvPr>
        </p:nvSpPr>
        <p:spPr>
          <a:xfrm>
            <a:off x="457200" y="2071688"/>
            <a:ext cx="8229600" cy="2143125"/>
          </a:xfrm>
          <a:solidFill>
            <a:schemeClr val="bg1">
              <a:alpha val="58823"/>
            </a:schemeClr>
          </a:solidFill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		Законодательством ряда стран за производство и распространение наркотиков предусмотрена смертная казнь: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Содержимое 3" descr="Oct012009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357188"/>
            <a:ext cx="1325562" cy="882650"/>
          </a:xfrm>
        </p:spPr>
      </p:pic>
      <p:sp>
        <p:nvSpPr>
          <p:cNvPr id="78851" name="Содержимое 2"/>
          <p:cNvSpPr txBox="1">
            <a:spLocks/>
          </p:cNvSpPr>
          <p:nvPr/>
        </p:nvSpPr>
        <p:spPr bwMode="auto">
          <a:xfrm>
            <a:off x="5286375" y="714375"/>
            <a:ext cx="19288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Шри Ланка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8852" name="Рисунок 5" descr="iran-f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500188"/>
            <a:ext cx="12509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3" name="Содержимое 2"/>
          <p:cNvSpPr txBox="1">
            <a:spLocks/>
          </p:cNvSpPr>
          <p:nvPr/>
        </p:nvSpPr>
        <p:spPr bwMode="auto">
          <a:xfrm>
            <a:off x="2000250" y="1571625"/>
            <a:ext cx="12144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Иран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8854" name="Рисунок 7" descr="IQ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2428875"/>
            <a:ext cx="12842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5" name="Содержимое 2"/>
          <p:cNvSpPr txBox="1">
            <a:spLocks/>
          </p:cNvSpPr>
          <p:nvPr/>
        </p:nvSpPr>
        <p:spPr bwMode="auto">
          <a:xfrm>
            <a:off x="2000250" y="2571750"/>
            <a:ext cx="12144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Ирак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8856" name="Рисунок 9" descr="ec838dec37485373670ee0ca8fccb30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3429000"/>
            <a:ext cx="121443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7" name="Содержимое 2"/>
          <p:cNvSpPr txBox="1">
            <a:spLocks/>
          </p:cNvSpPr>
          <p:nvPr/>
        </p:nvSpPr>
        <p:spPr bwMode="auto">
          <a:xfrm>
            <a:off x="1928813" y="3500438"/>
            <a:ext cx="16430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Пакистан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8858" name="Рисунок 11" descr="india_flag__w6w1fxb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" y="4429125"/>
            <a:ext cx="1214438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9" name="Содержимое 2"/>
          <p:cNvSpPr txBox="1">
            <a:spLocks/>
          </p:cNvSpPr>
          <p:nvPr/>
        </p:nvSpPr>
        <p:spPr bwMode="auto">
          <a:xfrm>
            <a:off x="2071688" y="4572000"/>
            <a:ext cx="12144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Индия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8860" name="Рисунок 13" descr="view4bbc15d51e2e1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50" y="5429250"/>
            <a:ext cx="1357313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61" name="Содержимое 2"/>
          <p:cNvSpPr txBox="1">
            <a:spLocks/>
          </p:cNvSpPr>
          <p:nvPr/>
        </p:nvSpPr>
        <p:spPr bwMode="auto">
          <a:xfrm>
            <a:off x="2071688" y="5572125"/>
            <a:ext cx="1857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Бруней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8862" name="Содержимое 2"/>
          <p:cNvSpPr txBox="1">
            <a:spLocks/>
          </p:cNvSpPr>
          <p:nvPr/>
        </p:nvSpPr>
        <p:spPr bwMode="auto">
          <a:xfrm>
            <a:off x="2009775" y="652463"/>
            <a:ext cx="12144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Китай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8863" name="Рисунок 16" descr="img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13" y="500063"/>
            <a:ext cx="1357312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4" name="Рисунок 17" descr="Flag_of_Egypt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43313" y="1857375"/>
            <a:ext cx="1428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65" name="Содержимое 2"/>
          <p:cNvSpPr txBox="1">
            <a:spLocks/>
          </p:cNvSpPr>
          <p:nvPr/>
        </p:nvSpPr>
        <p:spPr bwMode="auto">
          <a:xfrm>
            <a:off x="5286375" y="2071688"/>
            <a:ext cx="13573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Египет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8866" name="Рисунок 19" descr="oae1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43313" y="3071813"/>
            <a:ext cx="1428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67" name="Содержимое 2"/>
          <p:cNvSpPr txBox="1">
            <a:spLocks/>
          </p:cNvSpPr>
          <p:nvPr/>
        </p:nvSpPr>
        <p:spPr bwMode="auto">
          <a:xfrm>
            <a:off x="5286375" y="3214688"/>
            <a:ext cx="12144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ОАЭ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8868" name="Рисунок 21" descr="kuwait-flag.gif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14750" y="4214813"/>
            <a:ext cx="1357313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69" name="Содержимое 2"/>
          <p:cNvSpPr txBox="1">
            <a:spLocks/>
          </p:cNvSpPr>
          <p:nvPr/>
        </p:nvSpPr>
        <p:spPr bwMode="auto">
          <a:xfrm>
            <a:off x="5214938" y="4429125"/>
            <a:ext cx="12858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Кувейт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8870" name="Рисунок 23" descr="Brunei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8625" y="5572125"/>
            <a:ext cx="128587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71" name="Содержимое 2"/>
          <p:cNvSpPr txBox="1">
            <a:spLocks/>
          </p:cNvSpPr>
          <p:nvPr/>
        </p:nvSpPr>
        <p:spPr bwMode="auto">
          <a:xfrm>
            <a:off x="5214938" y="5572125"/>
            <a:ext cx="1857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Бангладеш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2000264"/>
          </a:xfrm>
          <a:solidFill>
            <a:schemeClr val="bg1">
              <a:alpha val="85000"/>
            </a:schemeClr>
          </a:solidFill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8600" b="1" dirty="0" smtClean="0">
                <a:latin typeface="Times New Roman" pitchFamily="18" charset="0"/>
                <a:cs typeface="Times New Roman" pitchFamily="18" charset="0"/>
              </a:rPr>
              <a:t>Исторические аспект</a:t>
            </a:r>
          </a:p>
          <a:p>
            <a:pPr algn="ctr">
              <a:buNone/>
            </a:pPr>
            <a:endParaRPr lang="ru-RU" sz="8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813" y="285750"/>
            <a:ext cx="3686175" cy="828675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Саудовская Аравия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9875" name="Рисунок 3" descr="24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15001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Рисунок 4" descr="55065650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428750"/>
            <a:ext cx="15271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7" name="Содержимое 2"/>
          <p:cNvSpPr txBox="1">
            <a:spLocks/>
          </p:cNvSpPr>
          <p:nvPr/>
        </p:nvSpPr>
        <p:spPr bwMode="auto">
          <a:xfrm>
            <a:off x="2000250" y="1428750"/>
            <a:ext cx="12144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Оман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9878" name="Рисунок 6" descr="indo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428875"/>
            <a:ext cx="15001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9" name="Содержимое 2"/>
          <p:cNvSpPr txBox="1">
            <a:spLocks/>
          </p:cNvSpPr>
          <p:nvPr/>
        </p:nvSpPr>
        <p:spPr bwMode="auto">
          <a:xfrm>
            <a:off x="2000250" y="2571750"/>
            <a:ext cx="1857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Индонезия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9880" name="Рисунок 8" descr="malezya-bayragi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3643313"/>
            <a:ext cx="152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1" name="Содержимое 2"/>
          <p:cNvSpPr txBox="1">
            <a:spLocks/>
          </p:cNvSpPr>
          <p:nvPr/>
        </p:nvSpPr>
        <p:spPr bwMode="auto">
          <a:xfrm>
            <a:off x="2071688" y="3786188"/>
            <a:ext cx="17859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Малайзия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9882" name="Рисунок 10" descr="Flag_of_Singapore.svg_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4714875"/>
            <a:ext cx="1571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3" name="Содержимое 2"/>
          <p:cNvSpPr txBox="1">
            <a:spLocks/>
          </p:cNvSpPr>
          <p:nvPr/>
        </p:nvSpPr>
        <p:spPr bwMode="auto">
          <a:xfrm>
            <a:off x="2143125" y="4572000"/>
            <a:ext cx="1571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Сингапур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9884" name="Рисунок 12" descr="159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1000125"/>
            <a:ext cx="15001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5" name="Содержимое 2"/>
          <p:cNvSpPr txBox="1">
            <a:spLocks/>
          </p:cNvSpPr>
          <p:nvPr/>
        </p:nvSpPr>
        <p:spPr bwMode="auto">
          <a:xfrm>
            <a:off x="6143625" y="1214438"/>
            <a:ext cx="1714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Таиланд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9886" name="Рисунок 14" descr="Flag_of_Vietnam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2286000"/>
            <a:ext cx="15017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7" name="Содержимое 2"/>
          <p:cNvSpPr txBox="1">
            <a:spLocks/>
          </p:cNvSpPr>
          <p:nvPr/>
        </p:nvSpPr>
        <p:spPr bwMode="auto">
          <a:xfrm>
            <a:off x="6357938" y="2428875"/>
            <a:ext cx="1571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Въетнам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9888" name="Рисунок 16" descr="Lao-Peoples-Democratic-Republic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3438" y="3571875"/>
            <a:ext cx="1500187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9" name="Содержимое 2"/>
          <p:cNvSpPr txBox="1">
            <a:spLocks/>
          </p:cNvSpPr>
          <p:nvPr/>
        </p:nvSpPr>
        <p:spPr bwMode="auto">
          <a:xfrm>
            <a:off x="6357938" y="3714750"/>
            <a:ext cx="12144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Лаос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9890" name="Рисунок 18" descr="542f6600fe4fdeb51679619e8cb_prev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50" y="5715000"/>
            <a:ext cx="1524000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91" name="Содержимое 2"/>
          <p:cNvSpPr txBox="1">
            <a:spLocks/>
          </p:cNvSpPr>
          <p:nvPr/>
        </p:nvSpPr>
        <p:spPr bwMode="auto">
          <a:xfrm>
            <a:off x="2214563" y="5857875"/>
            <a:ext cx="26431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Северная Корея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9892" name="Рисунок 20" descr="forumdasnet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14875" y="4929188"/>
            <a:ext cx="15589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93" name="Содержимое 2"/>
          <p:cNvSpPr txBox="1">
            <a:spLocks/>
          </p:cNvSpPr>
          <p:nvPr/>
        </p:nvSpPr>
        <p:spPr bwMode="auto">
          <a:xfrm>
            <a:off x="6500813" y="5072063"/>
            <a:ext cx="2000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Зимбабве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2000250"/>
          </a:xfrm>
          <a:solidFill>
            <a:schemeClr val="bg1">
              <a:alpha val="68000"/>
            </a:schemeClr>
          </a:solidFill>
        </p:spPr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бывших английских колониях, как правило, применяется повешение, в бывших французских колониях 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расстрел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43246"/>
          </a:xfrm>
          <a:solidFill>
            <a:schemeClr val="bg1">
              <a:alpha val="89018"/>
            </a:schemeClr>
          </a:solidFill>
        </p:spPr>
        <p:txBody>
          <a:bodyPr/>
          <a:lstStyle/>
          <a:p>
            <a:pPr>
              <a:buFont typeface="Arial" charset="0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странах шариата, например в Саудовской Аравии, осуждённым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отрубают голову.</a:t>
            </a:r>
          </a:p>
          <a:p>
            <a:pPr>
              <a:buFont typeface="Arial" charset="0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Наркотик официально разрешен</a:t>
            </a:r>
          </a:p>
          <a:p>
            <a:pPr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000372"/>
            <a:ext cx="8229600" cy="1471610"/>
          </a:xfrm>
          <a:solidFill>
            <a:schemeClr val="bg1">
              <a:alpha val="68000"/>
            </a:schemeClr>
          </a:solidFill>
        </p:spPr>
        <p:txBody>
          <a:bodyPr/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Бельгии запрещено лишь групповое 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потребление наркотических средств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238"/>
          </a:xfrm>
          <a:solidFill>
            <a:schemeClr val="bg1">
              <a:alpha val="63000"/>
            </a:schemeClr>
          </a:solidFill>
        </p:spPr>
        <p:txBody>
          <a:bodyPr/>
          <a:lstStyle/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Дании и Германии употребление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наркотиков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per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 не наказуемо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1257296"/>
          </a:xfrm>
          <a:solidFill>
            <a:schemeClr val="bg1">
              <a:alpha val="74000"/>
            </a:schemeClr>
          </a:solidFill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Ирландии запрещено только использование опиума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8734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Люксембурге не является уголовно-наказуемым деянием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57626"/>
          </a:xfrm>
          <a:solidFill>
            <a:schemeClr val="bg1">
              <a:alpha val="72000"/>
            </a:schemeClr>
          </a:solidFill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На первый взгляд употребление курительных смесей – новомодное веяние: только пару лет назад мы услышали о них. На самом деле истоки курительных смесей уходят в далекую древность. Их использовали шаманы, знахари, колдуньи для изменения сознания человека.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1">
              <a:alpha val="77000"/>
            </a:schemeClr>
          </a:solidFill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Однако в древние времена они не имели такой популярности и распространения. Первые пакетики появились в РФ в 2007 году, а Беларуси и вовсе в 2010. Тогда ими были забиты все киоски,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интернет-магазины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кое-где и прилавки магазинов.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Мода на курительные смеси 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спайсы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особенно приобрела популярность среди молодежи (подростков).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208</Words>
  <Application>Microsoft Office PowerPoint</Application>
  <PresentationFormat>Экран (4:3)</PresentationFormat>
  <Paragraphs>154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    Управление по наркоконтролю и противодействию торговли людьми Министерства внутренних дел Республики Беларусь</vt:lpstr>
      <vt:lpstr>Курительные смеси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В январе-июле выявлено и пресечено 18 каналов поставок наркотиков в республику из-за границы, а также их транзитных перевозок.</vt:lpstr>
      <vt:lpstr>Слайд 16</vt:lpstr>
      <vt:lpstr>Слайд 17</vt:lpstr>
      <vt:lpstr>Слайд 18</vt:lpstr>
      <vt:lpstr>Органы осуществляющие борьбу с наркотиками</vt:lpstr>
      <vt:lpstr>В Министерстве внутренних дел Республики Беларусь</vt:lpstr>
      <vt:lpstr>Министерство внутренних дел Республики Беларусь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Академия  Министерства внутренних дел Республики Беларусь</dc:title>
  <dc:creator>ADMIN</dc:creator>
  <cp:lastModifiedBy>Admin</cp:lastModifiedBy>
  <cp:revision>5</cp:revision>
  <dcterms:created xsi:type="dcterms:W3CDTF">2013-12-03T15:44:48Z</dcterms:created>
  <dcterms:modified xsi:type="dcterms:W3CDTF">2013-12-04T06:30:41Z</dcterms:modified>
</cp:coreProperties>
</file>