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90" r:id="rId3"/>
    <p:sldId id="291" r:id="rId4"/>
    <p:sldId id="292" r:id="rId5"/>
    <p:sldId id="293" r:id="rId6"/>
    <p:sldId id="296" r:id="rId7"/>
    <p:sldId id="294" r:id="rId8"/>
    <p:sldId id="295" r:id="rId9"/>
    <p:sldId id="297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16"/>
    <a:srgbClr val="31BC1E"/>
    <a:srgbClr val="F6A91E"/>
    <a:srgbClr val="0D71A3"/>
    <a:srgbClr val="F02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95841-E174-4A0D-8866-A79096F46302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23BD-96F9-45D3-9757-1610762B3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1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73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74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9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6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4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2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2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46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87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BC42-FB51-47A2-8110-CFC4CAB47DB9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EDF4-A12E-4B81-B665-AFACE6E26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1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4404" y="289039"/>
            <a:ext cx="7332396" cy="1143000"/>
          </a:xfrm>
        </p:spPr>
        <p:txBody>
          <a:bodyPr>
            <a:normAutofit fontScale="90000"/>
          </a:bodyPr>
          <a:lstStyle/>
          <a:p>
            <a:pPr lvl="1" algn="ctr">
              <a:lnSpc>
                <a:spcPct val="80000"/>
              </a:lnSpc>
            </a:pPr>
            <a:r>
              <a:rPr lang="en-US" sz="1400" b="1" dirty="0" smtClean="0">
                <a:solidFill>
                  <a:srgbClr val="0000CC"/>
                </a:solidFill>
              </a:rPr>
              <a:t/>
            </a:r>
            <a:br>
              <a:rPr lang="en-US" sz="1400" b="1" dirty="0" smtClean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БЕЛАРУСКІ ДЗЯРЖАЎНЫ ЎНІВЕРСІТЭТ ФІЗІЧНАЙ КУЛЬТУРЫ</a:t>
            </a: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2700" dirty="0"/>
              <a:t>Кафедра </a:t>
            </a:r>
            <a:r>
              <a:rPr lang="ru-RU" sz="2700" dirty="0" err="1" smtClean="0"/>
              <a:t>беларускай</a:t>
            </a:r>
            <a:r>
              <a:rPr lang="ru-RU" sz="2700" dirty="0" smtClean="0"/>
              <a:t> </a:t>
            </a:r>
            <a:r>
              <a:rPr lang="be-BY" sz="2700" dirty="0"/>
              <a:t>і</a:t>
            </a:r>
            <a:r>
              <a:rPr lang="ru-RU" sz="2700" dirty="0" smtClean="0"/>
              <a:t> </a:t>
            </a:r>
            <a:r>
              <a:rPr lang="ru-RU" sz="2700" dirty="0" err="1" smtClean="0"/>
              <a:t>рускай</a:t>
            </a:r>
            <a:r>
              <a:rPr lang="ru-RU" sz="2700" dirty="0" smtClean="0"/>
              <a:t> </a:t>
            </a:r>
            <a:r>
              <a:rPr lang="ru-RU" sz="2700" dirty="0" err="1" smtClean="0"/>
              <a:t>моў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6" name="Рисунок 5" descr="Похожее изображение"/>
          <p:cNvPicPr>
            <a:picLocks noChangeAspect="1"/>
          </p:cNvPicPr>
          <p:nvPr/>
        </p:nvPicPr>
        <p:blipFill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lum bright="-10000" contrast="10000"/>
          </a:blip>
          <a:srcRect l="12988" t="14151" r="17650" b="17320"/>
          <a:stretch>
            <a:fillRect/>
          </a:stretch>
        </p:blipFill>
        <p:spPr bwMode="auto">
          <a:xfrm>
            <a:off x="357158" y="214290"/>
            <a:ext cx="997246" cy="121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6306" y="5697211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Самойленка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Наталля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Сяргееўна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Зуева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Крысціна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Сяргееўна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628800"/>
            <a:ext cx="7488832" cy="9141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err="1"/>
              <a:t>Мова</a:t>
            </a:r>
            <a:r>
              <a:rPr lang="ru-RU" b="1" dirty="0"/>
              <a:t> як </a:t>
            </a:r>
            <a:r>
              <a:rPr lang="ru-RU" b="1" dirty="0" err="1"/>
              <a:t>сродак</a:t>
            </a:r>
            <a:r>
              <a:rPr lang="be-BY" b="1" dirty="0"/>
              <a:t> ідэнтыфікацыі народа. Асаблівасці беларускай </a:t>
            </a:r>
            <a:r>
              <a:rPr lang="be-BY" b="1" dirty="0" smtClean="0"/>
              <a:t>мовы.</a:t>
            </a:r>
            <a:endParaRPr lang="ru-RU" b="1" dirty="0"/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38890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12776"/>
            <a:ext cx="728315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/>
              <a:t>“</a:t>
            </a:r>
            <a:r>
              <a:rPr lang="ru-RU" sz="4400" i="1" dirty="0"/>
              <a:t>Не </a:t>
            </a:r>
            <a:r>
              <a:rPr lang="ru-RU" sz="4400" i="1" dirty="0" err="1"/>
              <a:t>пакідайце</a:t>
            </a:r>
            <a:r>
              <a:rPr lang="ru-RU" sz="4400" i="1" dirty="0"/>
              <a:t> </a:t>
            </a:r>
            <a:r>
              <a:rPr lang="ru-RU" sz="4400" i="1" dirty="0" err="1"/>
              <a:t>мовы</a:t>
            </a:r>
            <a:r>
              <a:rPr lang="ru-RU" sz="4400" i="1" dirty="0"/>
              <a:t> ж </a:t>
            </a:r>
            <a:r>
              <a:rPr lang="ru-RU" sz="4400" i="1" dirty="0" err="1"/>
              <a:t>нашай</a:t>
            </a:r>
            <a:r>
              <a:rPr lang="ru-RU" sz="4400" i="1" dirty="0"/>
              <a:t> </a:t>
            </a:r>
            <a:r>
              <a:rPr lang="ru-RU" sz="4400" i="1" dirty="0" smtClean="0"/>
              <a:t>  </a:t>
            </a:r>
            <a:r>
              <a:rPr lang="ru-RU" sz="4400" i="1" dirty="0" err="1" smtClean="0"/>
              <a:t>беларускай</a:t>
            </a:r>
            <a:r>
              <a:rPr lang="ru-RU" sz="4400" i="1" dirty="0"/>
              <a:t>, каб </a:t>
            </a:r>
            <a:r>
              <a:rPr lang="ru-RU" sz="4400" i="1" dirty="0" err="1"/>
              <a:t>ня</a:t>
            </a:r>
            <a:r>
              <a:rPr lang="ru-RU" sz="4400" i="1" dirty="0"/>
              <a:t> </a:t>
            </a:r>
            <a:r>
              <a:rPr lang="ru-RU" sz="4400" i="1" dirty="0" err="1"/>
              <a:t>ўмерлі</a:t>
            </a:r>
            <a:r>
              <a:rPr lang="ru-RU" sz="4400" i="1" dirty="0"/>
              <a:t>”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4400" i="1" dirty="0" smtClean="0"/>
              <a:t>                                                                     </a:t>
            </a: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4000" i="1" dirty="0" err="1" smtClean="0"/>
              <a:t>Францішак</a:t>
            </a:r>
            <a:r>
              <a:rPr lang="ru-RU" sz="4000" i="1" dirty="0" smtClean="0"/>
              <a:t> </a:t>
            </a:r>
            <a:r>
              <a:rPr lang="ru-RU" sz="4000" i="1" dirty="0" err="1" smtClean="0"/>
              <a:t>Багушэвіч</a:t>
            </a:r>
            <a:endParaRPr lang="ru-RU" sz="4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208919" cy="61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8928992" cy="619268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/>
              <a:t>Паводле</a:t>
            </a:r>
            <a:r>
              <a:rPr lang="ru-RU" i="1" dirty="0"/>
              <a:t> </a:t>
            </a:r>
            <a:r>
              <a:rPr lang="ru-RU" i="1" dirty="0" err="1"/>
              <a:t>вынікаў</a:t>
            </a:r>
            <a:r>
              <a:rPr lang="ru-RU" i="1" dirty="0"/>
              <a:t> </a:t>
            </a:r>
            <a:r>
              <a:rPr lang="ru-RU" i="1" dirty="0" err="1"/>
              <a:t>перапісу</a:t>
            </a:r>
            <a:r>
              <a:rPr lang="ru-RU" i="1" dirty="0"/>
              <a:t> </a:t>
            </a:r>
            <a:r>
              <a:rPr lang="ru-RU" i="1" dirty="0" err="1"/>
              <a:t>насельніцтва</a:t>
            </a:r>
            <a:r>
              <a:rPr lang="ru-RU" i="1" dirty="0"/>
              <a:t> </a:t>
            </a:r>
            <a:r>
              <a:rPr lang="ru-RU" i="1" dirty="0" smtClean="0"/>
              <a:t>2009г.</a:t>
            </a:r>
            <a:r>
              <a:rPr lang="en-US" i="1" dirty="0" smtClean="0"/>
              <a:t>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53,2% </a:t>
            </a:r>
            <a:r>
              <a:rPr lang="ru-RU" dirty="0"/>
              <a:t>- </a:t>
            </a:r>
            <a:r>
              <a:rPr lang="ru-RU" dirty="0" err="1"/>
              <a:t>лічаць</a:t>
            </a:r>
            <a:r>
              <a:rPr lang="ru-RU" dirty="0"/>
              <a:t> </a:t>
            </a:r>
            <a:r>
              <a:rPr lang="ru-RU" dirty="0" err="1"/>
              <a:t>беларускую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роднай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41,5% - </a:t>
            </a:r>
            <a:r>
              <a:rPr lang="ru-RU" dirty="0" err="1"/>
              <a:t>лічаць</a:t>
            </a:r>
            <a:r>
              <a:rPr lang="ru-RU" dirty="0"/>
              <a:t> </a:t>
            </a:r>
            <a:r>
              <a:rPr lang="ru-RU" dirty="0" err="1"/>
              <a:t>роднай</a:t>
            </a:r>
            <a:r>
              <a:rPr lang="ru-RU" dirty="0"/>
              <a:t> </a:t>
            </a:r>
            <a:r>
              <a:rPr lang="ru-RU" dirty="0" err="1"/>
              <a:t>расійскую</a:t>
            </a:r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23,4% </a:t>
            </a:r>
            <a:r>
              <a:rPr lang="ru-RU" dirty="0"/>
              <a:t>- </a:t>
            </a:r>
            <a:r>
              <a:rPr lang="ru-RU" dirty="0" err="1"/>
              <a:t>беларускую</a:t>
            </a:r>
            <a:r>
              <a:rPr lang="ru-RU" dirty="0"/>
              <a:t> ў </a:t>
            </a:r>
            <a:r>
              <a:rPr lang="ru-RU" dirty="0" err="1"/>
              <a:t>якасці</a:t>
            </a:r>
            <a:r>
              <a:rPr lang="ru-RU" dirty="0"/>
              <a:t> «</a:t>
            </a:r>
            <a:r>
              <a:rPr lang="ru-RU" dirty="0" err="1"/>
              <a:t>мовы</a:t>
            </a:r>
            <a:r>
              <a:rPr lang="ru-RU" dirty="0"/>
              <a:t>, на </a:t>
            </a:r>
            <a:r>
              <a:rPr lang="ru-RU" dirty="0" err="1"/>
              <a:t>якой</a:t>
            </a:r>
            <a:r>
              <a:rPr lang="ru-RU" dirty="0"/>
              <a:t> </a:t>
            </a:r>
            <a:r>
              <a:rPr lang="ru-RU" dirty="0" err="1"/>
              <a:t>звычайна</a:t>
            </a:r>
            <a:r>
              <a:rPr lang="ru-RU" dirty="0"/>
              <a:t> </a:t>
            </a:r>
            <a:r>
              <a:rPr lang="ru-RU" dirty="0" err="1"/>
              <a:t>размаўляюць</a:t>
            </a:r>
            <a:r>
              <a:rPr lang="ru-RU" dirty="0"/>
              <a:t> дома»</a:t>
            </a:r>
          </a:p>
          <a:p>
            <a:pPr marL="0" indent="0" algn="ctr">
              <a:buNone/>
            </a:pPr>
            <a:r>
              <a:rPr lang="ru-RU" dirty="0"/>
              <a:t>  70,2% - </a:t>
            </a:r>
            <a:r>
              <a:rPr lang="ru-RU" dirty="0" err="1" smtClean="0"/>
              <a:t>рускі</a:t>
            </a: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быць</a:t>
            </a:r>
            <a:r>
              <a:rPr lang="ru-RU" b="1" dirty="0"/>
              <a:t> </a:t>
            </a:r>
            <a:r>
              <a:rPr lang="ru-RU" b="1" dirty="0" err="1"/>
              <a:t>беларусам</a:t>
            </a:r>
            <a:r>
              <a:rPr lang="ru-RU" b="1" dirty="0"/>
              <a:t>, не </a:t>
            </a:r>
            <a:r>
              <a:rPr lang="ru-RU" b="1" dirty="0" err="1"/>
              <a:t>ведаючы</a:t>
            </a:r>
            <a:r>
              <a:rPr lang="ru-RU" b="1" dirty="0"/>
              <a:t> </a:t>
            </a:r>
            <a:r>
              <a:rPr lang="ru-RU" b="1" dirty="0" err="1"/>
              <a:t>беларускага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ведаючы</a:t>
            </a:r>
            <a:r>
              <a:rPr lang="ru-RU" b="1" dirty="0"/>
              <a:t>, але не </a:t>
            </a:r>
            <a:r>
              <a:rPr lang="ru-RU" b="1" dirty="0" err="1"/>
              <a:t>кажучы</a:t>
            </a:r>
            <a:r>
              <a:rPr lang="ru-RU" b="1" dirty="0"/>
              <a:t> на </a:t>
            </a:r>
            <a:r>
              <a:rPr lang="ru-RU" b="1" dirty="0" err="1"/>
              <a:t>ім</a:t>
            </a:r>
            <a:r>
              <a:rPr lang="ru-RU" b="1" dirty="0"/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0" y="3356992"/>
            <a:ext cx="1156225" cy="187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068937" cy="45979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</a:t>
            </a:r>
            <a:endParaRPr lang="en-US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63" y="980728"/>
            <a:ext cx="3816424" cy="2544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46" y="1189739"/>
            <a:ext cx="3953072" cy="5215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161" y="3919520"/>
            <a:ext cx="3603048" cy="2737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12" y="226675"/>
            <a:ext cx="8611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(</a:t>
            </a:r>
            <a:r>
              <a:rPr lang="ru-RU" sz="3200" b="1" dirty="0" err="1" smtClean="0"/>
              <a:t>кірыліца</a:t>
            </a:r>
            <a:r>
              <a:rPr lang="ru-RU" sz="3200" b="1" dirty="0" smtClean="0"/>
              <a:t>) </a:t>
            </a:r>
            <a:r>
              <a:rPr lang="ru-RU" sz="3200" dirty="0" smtClean="0"/>
              <a:t>Шпацыраваць</a:t>
            </a:r>
            <a:r>
              <a:rPr lang="ru-RU" sz="3200" b="1" dirty="0" smtClean="0"/>
              <a:t> →(</a:t>
            </a:r>
            <a:r>
              <a:rPr lang="ru-RU" sz="3200" b="1" dirty="0" err="1" smtClean="0"/>
              <a:t>лацінка</a:t>
            </a:r>
            <a:r>
              <a:rPr lang="ru-RU" sz="3200" b="1" dirty="0" smtClean="0"/>
              <a:t>)</a:t>
            </a:r>
            <a:r>
              <a:rPr lang="en-US" sz="3200" dirty="0" smtClean="0"/>
              <a:t>Špacyravać 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87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73" y="552698"/>
            <a:ext cx="3898776" cy="769441"/>
          </a:xfrm>
        </p:spPr>
        <p:txBody>
          <a:bodyPr numCol="1">
            <a:normAutofit fontScale="90000"/>
          </a:bodyPr>
          <a:lstStyle/>
          <a:p>
            <a:pPr algn="l"/>
            <a:r>
              <a:rPr lang="ru-RU" u="sng" dirty="0"/>
              <a:t>Арабская </a:t>
            </a:r>
            <a:r>
              <a:rPr lang="ru-RU" u="sng" dirty="0" smtClean="0"/>
              <a:t>вязь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7" y="1322139"/>
            <a:ext cx="3315389" cy="4424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7511" y="274638"/>
            <a:ext cx="3017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/>
              <a:t>Тарашкевіца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791596"/>
            <a:ext cx="4528774" cy="27248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5916" y="1124744"/>
            <a:ext cx="51465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Разважанне</a:t>
            </a:r>
            <a:r>
              <a:rPr lang="ru-RU" sz="3200" i="1" dirty="0"/>
              <a:t> </a:t>
            </a:r>
            <a:r>
              <a:rPr lang="ru-RU" sz="3200" dirty="0"/>
              <a:t>– </a:t>
            </a:r>
            <a:r>
              <a:rPr lang="ru-RU" sz="3200" i="1" dirty="0" err="1"/>
              <a:t>разважаньне</a:t>
            </a:r>
            <a:r>
              <a:rPr lang="ru-RU" sz="3200" dirty="0"/>
              <a:t>; </a:t>
            </a:r>
            <a:endParaRPr lang="ru-RU" sz="3200" dirty="0" smtClean="0"/>
          </a:p>
          <a:p>
            <a:r>
              <a:rPr lang="ru-RU" sz="3200" dirty="0" smtClean="0"/>
              <a:t>я </a:t>
            </a:r>
            <a:r>
              <a:rPr lang="ru-RU" sz="3200" dirty="0" err="1"/>
              <a:t>іду</a:t>
            </a:r>
            <a:r>
              <a:rPr lang="ru-RU" sz="3200" dirty="0"/>
              <a:t> з </a:t>
            </a:r>
            <a:r>
              <a:rPr lang="ru-RU" sz="3200" dirty="0" err="1"/>
              <a:t>ім</a:t>
            </a:r>
            <a:r>
              <a:rPr lang="ru-RU" sz="3200" dirty="0"/>
              <a:t> – </a:t>
            </a:r>
            <a:r>
              <a:rPr lang="ru-RU" sz="3200" i="1" dirty="0"/>
              <a:t>я </a:t>
            </a:r>
            <a:r>
              <a:rPr lang="ru-RU" sz="3200" i="1" dirty="0" err="1"/>
              <a:t>іду</a:t>
            </a:r>
            <a:r>
              <a:rPr lang="ru-RU" sz="3200" i="1" dirty="0"/>
              <a:t> </a:t>
            </a:r>
            <a:r>
              <a:rPr lang="ru-RU" sz="3200" i="1" dirty="0" err="1"/>
              <a:t>зь</a:t>
            </a:r>
            <a:r>
              <a:rPr lang="ru-RU" sz="3200" i="1" dirty="0"/>
              <a:t> </a:t>
            </a:r>
            <a:r>
              <a:rPr lang="ru-RU" sz="3200" i="1" dirty="0" err="1"/>
              <a:t>ім</a:t>
            </a:r>
            <a:endParaRPr lang="ru-RU" sz="3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96318" y="2344182"/>
            <a:ext cx="4147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правільна</a:t>
            </a:r>
            <a:r>
              <a:rPr lang="ru-RU" sz="3200" dirty="0"/>
              <a:t> </a:t>
            </a:r>
            <a:r>
              <a:rPr lang="ru-RU" sz="3200" dirty="0" err="1"/>
              <a:t>пісаць</a:t>
            </a:r>
            <a:r>
              <a:rPr lang="ru-RU" sz="3200" dirty="0"/>
              <a:t> </a:t>
            </a:r>
            <a:r>
              <a:rPr lang="ru-RU" sz="3200" i="1" dirty="0"/>
              <a:t>“</a:t>
            </a:r>
            <a:r>
              <a:rPr lang="ru-RU" sz="3200" i="1" dirty="0" err="1"/>
              <a:t>вучышся</a:t>
            </a:r>
            <a:r>
              <a:rPr lang="ru-RU" sz="3200" i="1" dirty="0"/>
              <a:t>”, </a:t>
            </a:r>
            <a:r>
              <a:rPr lang="ru-RU" sz="3200" dirty="0"/>
              <a:t>але </a:t>
            </a:r>
            <a:r>
              <a:rPr lang="ru-RU" sz="3200" dirty="0" err="1"/>
              <a:t>чытаць</a:t>
            </a:r>
            <a:r>
              <a:rPr lang="ru-RU" sz="3200" dirty="0"/>
              <a:t> </a:t>
            </a:r>
            <a:r>
              <a:rPr lang="ru-RU" sz="3200" dirty="0" err="1"/>
              <a:t>трэба</a:t>
            </a:r>
            <a:r>
              <a:rPr lang="ru-RU" sz="3200" dirty="0"/>
              <a:t> </a:t>
            </a:r>
            <a:r>
              <a:rPr lang="ru-RU" sz="3200" i="1" dirty="0"/>
              <a:t>“</a:t>
            </a:r>
            <a:r>
              <a:rPr lang="ru-RU" sz="3200" i="1" dirty="0" err="1"/>
              <a:t>вучысся</a:t>
            </a:r>
            <a:r>
              <a:rPr lang="ru-RU" sz="3200" i="1" dirty="0" smtClean="0"/>
              <a:t>”,</a:t>
            </a:r>
          </a:p>
          <a:p>
            <a:endParaRPr lang="ru-RU" sz="3200" i="1" dirty="0" smtClean="0"/>
          </a:p>
          <a:p>
            <a:r>
              <a:rPr lang="ru-RU" sz="3200" dirty="0" smtClean="0"/>
              <a:t>не </a:t>
            </a:r>
            <a:r>
              <a:rPr lang="ru-RU" sz="3200" dirty="0" err="1"/>
              <a:t>тольк</a:t>
            </a:r>
            <a:r>
              <a:rPr lang="en-US" sz="3200" dirty="0" err="1"/>
              <a:t>i</a:t>
            </a:r>
            <a:r>
              <a:rPr lang="en-US" sz="3200" dirty="0"/>
              <a:t>− </a:t>
            </a:r>
            <a:r>
              <a:rPr lang="ru-RU" sz="3200" i="1" dirty="0" err="1"/>
              <a:t>ня</a:t>
            </a:r>
            <a:r>
              <a:rPr lang="ru-RU" sz="3200" i="1" dirty="0"/>
              <a:t> </a:t>
            </a:r>
            <a:r>
              <a:rPr lang="ru-RU" sz="3200" i="1" dirty="0" err="1"/>
              <a:t>тольк</a:t>
            </a:r>
            <a:r>
              <a:rPr lang="en-US" sz="3200" i="1" dirty="0" err="1" smtClean="0"/>
              <a:t>i</a:t>
            </a:r>
            <a:r>
              <a:rPr lang="en-US" sz="3200" dirty="0" smtClean="0"/>
              <a:t>,</a:t>
            </a:r>
            <a:endParaRPr lang="be-BY" sz="3200" dirty="0" smtClean="0"/>
          </a:p>
          <a:p>
            <a:endParaRPr lang="be-BY" sz="3200" dirty="0" smtClean="0"/>
          </a:p>
          <a:p>
            <a:r>
              <a:rPr lang="ru-RU" sz="3200" dirty="0" smtClean="0"/>
              <a:t>у </a:t>
            </a:r>
            <a:r>
              <a:rPr lang="ru-RU" sz="3200" dirty="0" err="1"/>
              <a:t>бочцы</a:t>
            </a:r>
            <a:r>
              <a:rPr lang="ru-RU" sz="3200" dirty="0"/>
              <a:t> − </a:t>
            </a:r>
            <a:r>
              <a:rPr lang="ru-RU" sz="3200" i="1" dirty="0"/>
              <a:t>у </a:t>
            </a:r>
            <a:r>
              <a:rPr lang="ru-RU" sz="3200" i="1" dirty="0" err="1"/>
              <a:t>боцы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9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335739" y="5129758"/>
            <a:ext cx="2219136" cy="22740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8456">
            <a:off x="-284103" y="128292"/>
            <a:ext cx="2006511" cy="1164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5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err="1"/>
              <a:t>А</a:t>
            </a:r>
            <a:r>
              <a:rPr lang="ru-RU" sz="3100" b="1" dirty="0" err="1" smtClean="0"/>
              <a:t>сноўныя</a:t>
            </a:r>
            <a:r>
              <a:rPr lang="ru-RU" sz="3100" dirty="0" smtClean="0"/>
              <a:t> </a:t>
            </a:r>
            <a:r>
              <a:rPr lang="ru-RU" sz="3100" b="1" dirty="0" err="1" smtClean="0"/>
              <a:t>асаблівасці</a:t>
            </a:r>
            <a:r>
              <a:rPr lang="ru-RU" sz="3100" b="1" dirty="0" smtClean="0"/>
              <a:t> </a:t>
            </a:r>
            <a:r>
              <a:rPr lang="ru-RU" sz="3100" b="1" dirty="0" err="1"/>
              <a:t>беларускай</a:t>
            </a:r>
            <a:r>
              <a:rPr lang="ru-RU" sz="3100" b="1" dirty="0"/>
              <a:t> </a:t>
            </a:r>
            <a:r>
              <a:rPr lang="ru-RU" sz="3100" b="1" dirty="0" err="1"/>
              <a:t>мовы</a:t>
            </a:r>
            <a:r>
              <a:rPr lang="ru-RU" sz="3100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964488" cy="525172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•</a:t>
            </a:r>
            <a:r>
              <a:rPr lang="ru-RU" dirty="0"/>
              <a:t>	</a:t>
            </a:r>
            <a:r>
              <a:rPr lang="ru-RU" dirty="0" err="1"/>
              <a:t>Рускія</a:t>
            </a:r>
            <a:r>
              <a:rPr lang="ru-RU" dirty="0"/>
              <a:t> </a:t>
            </a:r>
            <a:r>
              <a:rPr lang="ru-RU" dirty="0" err="1"/>
              <a:t>мяккія</a:t>
            </a:r>
            <a:r>
              <a:rPr lang="ru-RU" dirty="0"/>
              <a:t> </a:t>
            </a:r>
            <a:r>
              <a:rPr lang="ru-RU" dirty="0" err="1"/>
              <a:t>зычныя</a:t>
            </a:r>
            <a:r>
              <a:rPr lang="ru-RU" dirty="0"/>
              <a:t> [д’], [т’] </a:t>
            </a:r>
            <a:r>
              <a:rPr lang="ru-RU" dirty="0" err="1"/>
              <a:t>адпавядаюць</a:t>
            </a:r>
            <a:r>
              <a:rPr lang="ru-RU" dirty="0"/>
              <a:t> </a:t>
            </a:r>
            <a:r>
              <a:rPr lang="ru-RU" dirty="0" err="1"/>
              <a:t>беларускім</a:t>
            </a:r>
            <a:r>
              <a:rPr lang="ru-RU" dirty="0"/>
              <a:t> </a:t>
            </a:r>
            <a:r>
              <a:rPr lang="ru-RU" dirty="0" err="1"/>
              <a:t>гукам</a:t>
            </a:r>
            <a:r>
              <a:rPr lang="ru-RU" dirty="0"/>
              <a:t> [</a:t>
            </a:r>
            <a:r>
              <a:rPr lang="ru-RU" dirty="0" err="1"/>
              <a:t>дз</a:t>
            </a:r>
            <a:r>
              <a:rPr lang="ru-RU" dirty="0"/>
              <a:t>], [ц]. </a:t>
            </a:r>
            <a:r>
              <a:rPr lang="ru-RU" dirty="0" err="1"/>
              <a:t>Гэта</a:t>
            </a:r>
            <a:r>
              <a:rPr lang="ru-RU" dirty="0"/>
              <a:t> так </a:t>
            </a:r>
            <a:r>
              <a:rPr lang="ru-RU" dirty="0" err="1"/>
              <a:t>званае</a:t>
            </a:r>
            <a:r>
              <a:rPr lang="ru-RU" dirty="0"/>
              <a:t> </a:t>
            </a:r>
            <a:r>
              <a:rPr lang="ru-RU" b="1" dirty="0"/>
              <a:t>“</a:t>
            </a:r>
            <a:r>
              <a:rPr lang="ru-RU" b="1" dirty="0" err="1"/>
              <a:t>дзеканне</a:t>
            </a:r>
            <a:r>
              <a:rPr lang="ru-RU" b="1" dirty="0"/>
              <a:t>” </a:t>
            </a:r>
            <a:r>
              <a:rPr lang="ru-RU" dirty="0"/>
              <a:t>і </a:t>
            </a:r>
            <a:r>
              <a:rPr lang="ru-RU" b="1" dirty="0"/>
              <a:t>“</a:t>
            </a:r>
            <a:r>
              <a:rPr lang="ru-RU" b="1" dirty="0" err="1"/>
              <a:t>цеканне</a:t>
            </a:r>
            <a:r>
              <a:rPr lang="ru-RU" b="1" dirty="0"/>
              <a:t>” </a:t>
            </a:r>
            <a:r>
              <a:rPr lang="ru-RU" dirty="0"/>
              <a:t>: дверь – </a:t>
            </a:r>
            <a:r>
              <a:rPr lang="ru-RU" dirty="0" err="1"/>
              <a:t>дзверы</a:t>
            </a:r>
            <a:r>
              <a:rPr lang="ru-RU" dirty="0"/>
              <a:t>, дитя – </a:t>
            </a:r>
            <a:r>
              <a:rPr lang="ru-RU" dirty="0" err="1"/>
              <a:t>дзіця</a:t>
            </a:r>
            <a:r>
              <a:rPr lang="ru-RU" dirty="0"/>
              <a:t>, тело – цела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/>
              <a:t>Наяўнасць </a:t>
            </a:r>
            <a:r>
              <a:rPr lang="ru-RU" b="1" dirty="0" err="1"/>
              <a:t>прыстаўных</a:t>
            </a:r>
            <a:r>
              <a:rPr lang="ru-RU" b="1" dirty="0"/>
              <a:t> </a:t>
            </a:r>
            <a:r>
              <a:rPr lang="ru-RU" b="1" dirty="0" err="1"/>
              <a:t>гукаў</a:t>
            </a:r>
            <a:r>
              <a:rPr lang="ru-RU" dirty="0"/>
              <a:t>. </a:t>
            </a:r>
            <a:r>
              <a:rPr lang="ru-RU" dirty="0" err="1"/>
              <a:t>Зычныя</a:t>
            </a:r>
            <a:r>
              <a:rPr lang="ru-RU" dirty="0"/>
              <a:t> [в], [г] – </a:t>
            </a:r>
            <a:r>
              <a:rPr lang="ru-RU" dirty="0" err="1" smtClean="0"/>
              <a:t>вакенца</a:t>
            </a:r>
            <a:r>
              <a:rPr lang="ru-RU" dirty="0" smtClean="0"/>
              <a:t>, </a:t>
            </a:r>
            <a:r>
              <a:rPr lang="ru-RU" dirty="0" err="1"/>
              <a:t>вуха</a:t>
            </a:r>
            <a:r>
              <a:rPr lang="ru-RU" dirty="0"/>
              <a:t>, </a:t>
            </a:r>
            <a:r>
              <a:rPr lang="ru-RU" dirty="0" err="1"/>
              <a:t>гэта</a:t>
            </a:r>
            <a:r>
              <a:rPr lang="ru-RU" dirty="0"/>
              <a:t> </a:t>
            </a:r>
            <a:r>
              <a:rPr lang="ru-RU" dirty="0" err="1"/>
              <a:t>ён</a:t>
            </a:r>
            <a:r>
              <a:rPr lang="ru-RU" dirty="0"/>
              <a:t>; </a:t>
            </a:r>
            <a:r>
              <a:rPr lang="ru-RU" dirty="0" err="1"/>
              <a:t>галосныя</a:t>
            </a:r>
            <a:r>
              <a:rPr lang="ru-RU" dirty="0"/>
              <a:t> [і], [а] – </a:t>
            </a:r>
            <a:r>
              <a:rPr lang="ru-RU" dirty="0" err="1"/>
              <a:t>аржаны</a:t>
            </a:r>
            <a:r>
              <a:rPr lang="ru-RU" dirty="0"/>
              <a:t>, </a:t>
            </a:r>
            <a:r>
              <a:rPr lang="ru-RU" dirty="0" err="1"/>
              <a:t>імгла</a:t>
            </a:r>
            <a:r>
              <a:rPr lang="ru-RU" dirty="0"/>
              <a:t>, </a:t>
            </a:r>
            <a:r>
              <a:rPr lang="ru-RU" dirty="0" err="1"/>
              <a:t>імкненне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 err="1"/>
              <a:t>Фрыкатыўны</a:t>
            </a:r>
            <a:r>
              <a:rPr lang="ru-RU" b="1" dirty="0"/>
              <a:t> </a:t>
            </a:r>
            <a:r>
              <a:rPr lang="ru-RU" b="1" dirty="0" err="1"/>
              <a:t>гук</a:t>
            </a:r>
            <a:r>
              <a:rPr lang="ru-RU" b="1" dirty="0"/>
              <a:t> [г]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адпавядае</a:t>
            </a:r>
            <a:r>
              <a:rPr lang="ru-RU" dirty="0"/>
              <a:t> </a:t>
            </a:r>
            <a:r>
              <a:rPr lang="ru-RU" dirty="0" err="1"/>
              <a:t>рускаму</a:t>
            </a:r>
            <a:r>
              <a:rPr lang="ru-RU" dirty="0"/>
              <a:t> </a:t>
            </a:r>
            <a:r>
              <a:rPr lang="ru-RU" dirty="0" err="1"/>
              <a:t>выбухному</a:t>
            </a:r>
            <a:r>
              <a:rPr lang="ru-RU" dirty="0"/>
              <a:t> [г]: </a:t>
            </a:r>
            <a:r>
              <a:rPr lang="ru-RU" dirty="0" err="1"/>
              <a:t>горад</a:t>
            </a:r>
            <a:r>
              <a:rPr lang="ru-RU" dirty="0"/>
              <a:t>, </a:t>
            </a:r>
            <a:r>
              <a:rPr lang="ru-RU" dirty="0" err="1"/>
              <a:t>галава</a:t>
            </a:r>
            <a:r>
              <a:rPr lang="ru-RU" dirty="0"/>
              <a:t>, нага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  <a:p>
            <a:pPr marL="0" indent="0">
              <a:buNone/>
            </a:pPr>
            <a:r>
              <a:rPr lang="ru-RU" dirty="0"/>
              <a:t>•	</a:t>
            </a:r>
            <a:r>
              <a:rPr lang="ru-RU" b="1" dirty="0"/>
              <a:t>Наяўнасць [ў]</a:t>
            </a:r>
            <a:r>
              <a:rPr lang="ru-RU" dirty="0"/>
              <a:t>, </a:t>
            </a:r>
            <a:r>
              <a:rPr lang="ru-RU" dirty="0" err="1"/>
              <a:t>што</a:t>
            </a:r>
            <a:r>
              <a:rPr lang="ru-RU" dirty="0"/>
              <a:t> </a:t>
            </a:r>
            <a:r>
              <a:rPr lang="ru-RU" dirty="0" err="1"/>
              <a:t>ўтвараецца</a:t>
            </a:r>
            <a:r>
              <a:rPr lang="ru-RU" dirty="0"/>
              <a:t> ў </a:t>
            </a:r>
            <a:r>
              <a:rPr lang="ru-RU" dirty="0" err="1"/>
              <a:t>становішчы</a:t>
            </a:r>
            <a:r>
              <a:rPr lang="ru-RU" dirty="0"/>
              <a:t> </a:t>
            </a:r>
            <a:r>
              <a:rPr lang="ru-RU" dirty="0" err="1"/>
              <a:t>пасля</a:t>
            </a:r>
            <a:r>
              <a:rPr lang="ru-RU" dirty="0"/>
              <a:t> </a:t>
            </a:r>
            <a:r>
              <a:rPr lang="ru-RU" dirty="0" err="1"/>
              <a:t>галоснай</a:t>
            </a:r>
            <a:r>
              <a:rPr lang="ru-RU" dirty="0"/>
              <a:t> </a:t>
            </a:r>
            <a:r>
              <a:rPr lang="ru-RU" dirty="0" err="1"/>
              <a:t>перад</a:t>
            </a:r>
            <a:r>
              <a:rPr lang="ru-RU" dirty="0"/>
              <a:t> </a:t>
            </a:r>
            <a:r>
              <a:rPr lang="ru-RU" dirty="0" err="1"/>
              <a:t>зычнай</a:t>
            </a:r>
            <a:r>
              <a:rPr lang="ru-RU" dirty="0"/>
              <a:t>: </a:t>
            </a:r>
            <a:r>
              <a:rPr lang="ru-RU" dirty="0" err="1"/>
              <a:t>праўда</a:t>
            </a:r>
            <a:r>
              <a:rPr lang="ru-RU" dirty="0"/>
              <a:t>, </a:t>
            </a:r>
            <a:r>
              <a:rPr lang="ru-RU" dirty="0" err="1"/>
              <a:t>воўк</a:t>
            </a:r>
            <a:r>
              <a:rPr lang="ru-RU" dirty="0"/>
              <a:t>, </a:t>
            </a:r>
            <a:r>
              <a:rPr lang="ru-RU" dirty="0" err="1"/>
              <a:t>няўжо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3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6" t="21664" r="25666" b="32922"/>
          <a:stretch/>
        </p:blipFill>
        <p:spPr>
          <a:xfrm>
            <a:off x="5641137" y="1425608"/>
            <a:ext cx="1414317" cy="156183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7692"/>
            <a:ext cx="5184576" cy="3142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5322168" cy="355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50" y="3933056"/>
            <a:ext cx="3096344" cy="23222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16116" y="413595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u="sng" dirty="0" smtClean="0"/>
              <a:t>Песні</a:t>
            </a:r>
            <a:endParaRPr lang="ru-RU" sz="4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7004488" y="2163302"/>
            <a:ext cx="190625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000" b="1" i="1" u="sng" dirty="0" smtClean="0"/>
              <a:t>Кіно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02" y="109468"/>
            <a:ext cx="3083354" cy="205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 r="25491" b="10093"/>
          <a:stretch/>
        </p:blipFill>
        <p:spPr>
          <a:xfrm>
            <a:off x="6469772" y="260648"/>
            <a:ext cx="1465840" cy="2909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-1905" r="-1260" b="6677"/>
          <a:stretch/>
        </p:blipFill>
        <p:spPr>
          <a:xfrm>
            <a:off x="186444" y="1190364"/>
            <a:ext cx="5047925" cy="318112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7" t="10972" r="19125" b="7292"/>
          <a:stretch/>
        </p:blipFill>
        <p:spPr>
          <a:xfrm>
            <a:off x="7445490" y="2780927"/>
            <a:ext cx="1698510" cy="2867797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 t="37400" r="20530"/>
          <a:stretch/>
        </p:blipFill>
        <p:spPr>
          <a:xfrm>
            <a:off x="417677" y="3717032"/>
            <a:ext cx="2595970" cy="28395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0" t="-2503" r="1150" b="8629"/>
          <a:stretch/>
        </p:blipFill>
        <p:spPr>
          <a:xfrm>
            <a:off x="3260327" y="2780928"/>
            <a:ext cx="3525195" cy="39338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8118" y="26064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err="1" smtClean="0"/>
              <a:t>Адзенне</a:t>
            </a:r>
            <a:r>
              <a:rPr lang="ru-RU" sz="4400" b="1" i="1" u="sng" dirty="0" smtClean="0"/>
              <a:t> </a:t>
            </a:r>
            <a:r>
              <a:rPr lang="ru-RU" sz="4400" b="1" i="1" u="sng" dirty="0"/>
              <a:t>і </a:t>
            </a:r>
            <a:r>
              <a:rPr lang="ru-RU" sz="4400" b="1" i="1" u="sng" dirty="0" err="1"/>
              <a:t>аксэсуары</a:t>
            </a:r>
            <a:endParaRPr lang="ru-RU" sz="4400" b="1" i="1" u="sng" dirty="0"/>
          </a:p>
        </p:txBody>
      </p:sp>
    </p:spTree>
    <p:extLst>
      <p:ext uri="{BB962C8B-B14F-4D97-AF65-F5344CB8AC3E}">
        <p14:creationId xmlns:p14="http://schemas.microsoft.com/office/powerpoint/2010/main" val="24410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3855" r="4275" b="2806"/>
          <a:stretch/>
        </p:blipFill>
        <p:spPr>
          <a:xfrm>
            <a:off x="4323404" y="130072"/>
            <a:ext cx="4708852" cy="3586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-925" r="42513" b="925"/>
          <a:stretch/>
        </p:blipFill>
        <p:spPr>
          <a:xfrm>
            <a:off x="206919" y="1700808"/>
            <a:ext cx="3833617" cy="46984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57" y="3573016"/>
            <a:ext cx="5696765" cy="3196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8520" y="476672"/>
            <a:ext cx="446449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4300" b="1" i="1" u="sng" dirty="0" smtClean="0"/>
              <a:t>Мерапрыемствы</a:t>
            </a:r>
            <a:endParaRPr lang="ru-RU" sz="4300" b="1" i="1" u="sng" dirty="0"/>
          </a:p>
        </p:txBody>
      </p:sp>
    </p:spTree>
    <p:extLst>
      <p:ext uri="{BB962C8B-B14F-4D97-AF65-F5344CB8AC3E}">
        <p14:creationId xmlns:p14="http://schemas.microsoft.com/office/powerpoint/2010/main" val="277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79006"/>
            <a:ext cx="4896544" cy="3128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547" y="-149574"/>
            <a:ext cx="8229600" cy="1143000"/>
          </a:xfrm>
        </p:spPr>
        <p:txBody>
          <a:bodyPr/>
          <a:lstStyle/>
          <a:p>
            <a:r>
              <a:rPr lang="be-BY" b="1" i="1" u="sng" dirty="0" smtClean="0"/>
              <a:t>Нацыянальная </a:t>
            </a:r>
            <a:r>
              <a:rPr lang="be-BY" b="1" i="1" u="sng" dirty="0" smtClean="0"/>
              <a:t>кухня</a:t>
            </a:r>
            <a:endParaRPr lang="ru-RU" b="1" i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/>
          <a:stretch/>
        </p:blipFill>
        <p:spPr>
          <a:xfrm>
            <a:off x="179512" y="4266143"/>
            <a:ext cx="4320480" cy="2355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14" y="4266143"/>
            <a:ext cx="4324325" cy="2284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3"/>
          <a:stretch/>
        </p:blipFill>
        <p:spPr>
          <a:xfrm>
            <a:off x="179512" y="1267064"/>
            <a:ext cx="2951036" cy="27254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4326" b="5900"/>
          <a:stretch/>
        </p:blipFill>
        <p:spPr>
          <a:xfrm flipH="1">
            <a:off x="6270149" y="1522850"/>
            <a:ext cx="2816133" cy="22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2174</TotalTime>
  <Words>99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 БЕЛАРУСКІ ДЗЯРЖАЎНЫ ЎНІВЕРСІТЭТ ФІЗІЧНАЙ КУЛЬТУРЫ  Кафедра беларускай і рускай моў </vt:lpstr>
      <vt:lpstr>Презентация PowerPoint</vt:lpstr>
      <vt:lpstr>Презентация PowerPoint</vt:lpstr>
      <vt:lpstr>Арабская вязь </vt:lpstr>
      <vt:lpstr>Асноўныя асаблівасці беларускай мовы:</vt:lpstr>
      <vt:lpstr>Презентация PowerPoint</vt:lpstr>
      <vt:lpstr>Презентация PowerPoint</vt:lpstr>
      <vt:lpstr>Презентация PowerPoint</vt:lpstr>
      <vt:lpstr>Нацыянальная кухня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БЕЛОРУССКИЙ ГОСУДАРСТВЕННЫЙ УНИВЕРСИТЕТ ФИЗИЧЕСКОЙ КУЛЬТУРЫ   Кафедра спортивной медицины</dc:title>
  <dc:creator>Margarita</dc:creator>
  <cp:lastModifiedBy>Александр И. Шабловский</cp:lastModifiedBy>
  <cp:revision>116</cp:revision>
  <dcterms:created xsi:type="dcterms:W3CDTF">2018-09-13T13:38:35Z</dcterms:created>
  <dcterms:modified xsi:type="dcterms:W3CDTF">2019-12-03T06:04:17Z</dcterms:modified>
</cp:coreProperties>
</file>