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1"/>
  </p:notesMasterIdLst>
  <p:sldIdLst>
    <p:sldId id="273" r:id="rId2"/>
    <p:sldId id="266" r:id="rId3"/>
    <p:sldId id="270" r:id="rId4"/>
    <p:sldId id="261" r:id="rId5"/>
    <p:sldId id="263" r:id="rId6"/>
    <p:sldId id="280" r:id="rId7"/>
    <p:sldId id="256" r:id="rId8"/>
    <p:sldId id="262" r:id="rId9"/>
    <p:sldId id="264" r:id="rId10"/>
    <p:sldId id="269" r:id="rId11"/>
    <p:sldId id="260" r:id="rId12"/>
    <p:sldId id="272" r:id="rId13"/>
    <p:sldId id="259" r:id="rId14"/>
    <p:sldId id="267" r:id="rId15"/>
    <p:sldId id="271" r:id="rId16"/>
    <p:sldId id="274" r:id="rId17"/>
    <p:sldId id="276" r:id="rId18"/>
    <p:sldId id="275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F69A5A-C79A-400C-9518-E2915C5552DE}">
          <p14:sldIdLst>
            <p14:sldId id="273"/>
            <p14:sldId id="266"/>
            <p14:sldId id="270"/>
            <p14:sldId id="261"/>
            <p14:sldId id="263"/>
            <p14:sldId id="280"/>
            <p14:sldId id="256"/>
            <p14:sldId id="262"/>
            <p14:sldId id="264"/>
            <p14:sldId id="269"/>
            <p14:sldId id="260"/>
            <p14:sldId id="272"/>
            <p14:sldId id="259"/>
            <p14:sldId id="267"/>
            <p14:sldId id="271"/>
            <p14:sldId id="274"/>
            <p14:sldId id="276"/>
            <p14:sldId id="275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лектронная библиотека" initials="Эб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CE5D3"/>
    <a:srgbClr val="CCECFF"/>
    <a:srgbClr val="FFCCFF"/>
    <a:srgbClr val="FF5050"/>
    <a:srgbClr val="A3EFB5"/>
    <a:srgbClr val="F75FF9"/>
    <a:srgbClr val="FA75F2"/>
    <a:srgbClr val="461954"/>
    <a:srgbClr val="FFD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2" autoAdjust="0"/>
    <p:restoredTop sz="92817" autoAdjust="0"/>
  </p:normalViewPr>
  <p:slideViewPr>
    <p:cSldViewPr snapToGrid="0">
      <p:cViewPr varScale="1">
        <p:scale>
          <a:sx n="89" d="100"/>
          <a:sy n="89" d="100"/>
        </p:scale>
        <p:origin x="18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C9B1-6DDB-4D2D-A6B2-5EC588B1A4C3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AC903-91FE-4D86-9579-DF6C5E13A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6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AC903-91FE-4D86-9579-DF6C5E13A6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6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2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0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8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8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6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1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9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DDC27-6CC8-4341-8BA7-C6A160D8B1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A291-29A2-4BD0-BAC1-B116510A0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" y="2302934"/>
            <a:ext cx="10405533" cy="8665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Некоторые взаимодействия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французского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 русского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языков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лексика и грамматика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fr-CH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9098" y="3914350"/>
            <a:ext cx="7621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Выступление студента </a:t>
            </a:r>
            <a:r>
              <a:rPr lang="ru-RU" sz="2400"/>
              <a:t>424 </a:t>
            </a:r>
            <a:r>
              <a:rPr lang="ru-RU" sz="2400" smtClean="0"/>
              <a:t>группы </a:t>
            </a:r>
            <a:r>
              <a:rPr lang="ru-RU" sz="2400" dirty="0"/>
              <a:t>Кистлера Александра</a:t>
            </a:r>
            <a:endParaRPr lang="fr-CH" sz="2400" dirty="0"/>
          </a:p>
        </p:txBody>
      </p:sp>
      <p:sp>
        <p:nvSpPr>
          <p:cNvPr id="5" name="Rectangle 4"/>
          <p:cNvSpPr/>
          <p:nvPr/>
        </p:nvSpPr>
        <p:spPr>
          <a:xfrm>
            <a:off x="925689" y="248357"/>
            <a:ext cx="9256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Белорусский государственный университет физической культуры</a:t>
            </a:r>
          </a:p>
          <a:p>
            <a:r>
              <a:rPr lang="ru-RU" sz="2400" dirty="0"/>
              <a:t>Кафедра белорусского и русского языков </a:t>
            </a:r>
            <a:endParaRPr lang="fr-CH" sz="2400" dirty="0"/>
          </a:p>
        </p:txBody>
      </p:sp>
      <p:sp>
        <p:nvSpPr>
          <p:cNvPr id="6" name="Rectangle 5"/>
          <p:cNvSpPr/>
          <p:nvPr/>
        </p:nvSpPr>
        <p:spPr>
          <a:xfrm>
            <a:off x="4627547" y="5582498"/>
            <a:ext cx="2326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Минск 2019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032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448" y="293511"/>
            <a:ext cx="8528395" cy="4821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31354" y="516367"/>
            <a:ext cx="1860645" cy="2571078"/>
          </a:xfrm>
          <a:prstGeom prst="rect">
            <a:avLst/>
          </a:prstGeom>
          <a:solidFill>
            <a:srgbClr val="ECE5D3"/>
          </a:solidFill>
          <a:ln>
            <a:solidFill>
              <a:srgbClr val="ECE5D3">
                <a:alpha val="95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</a:rPr>
              <a:t>Во французском языке </a:t>
            </a:r>
            <a:r>
              <a:rPr lang="ru-RU" dirty="0" smtClean="0">
                <a:solidFill>
                  <a:srgbClr val="FF0000"/>
                </a:solidFill>
              </a:rPr>
              <a:t>творительный падеж заменяется другими конструкциями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826697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Русский </a:t>
                      </a:r>
                      <a:endParaRPr lang="fr-CH" sz="3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общее</a:t>
                      </a:r>
                      <a:endParaRPr lang="fr-CH" sz="3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французский</a:t>
                      </a:r>
                      <a:endParaRPr lang="fr-CH" sz="3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fr-CH" sz="28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Род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:</a:t>
                      </a:r>
                      <a:endParaRPr lang="fr-CH" sz="2800" b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</a:rPr>
                        <a:t>Мужской</a:t>
                      </a:r>
                      <a:endParaRPr lang="fr-CH" sz="2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</a:rPr>
                        <a:t>Женский</a:t>
                      </a:r>
                      <a:endParaRPr lang="fr-CH" sz="2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</a:rPr>
                        <a:t>Средний</a:t>
                      </a:r>
                      <a:endParaRPr lang="fr-CH" sz="2800" b="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38100" cmpd="sng"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fr-CH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Французский и русский языки принадлежат к индоевропейской семье </a:t>
                      </a:r>
                      <a:r>
                        <a:rPr lang="ru-RU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языков</a:t>
                      </a:r>
                      <a:r>
                        <a:rPr lang="fr-CH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</a:t>
                      </a:r>
                      <a:endParaRPr lang="fr-CH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fr-CH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Род </a:t>
                      </a:r>
                      <a:r>
                        <a:rPr lang="ru-RU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 Мужской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 Ж</a:t>
                      </a:r>
                      <a:r>
                        <a:rPr lang="ru-RU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енский</a:t>
                      </a:r>
                      <a:endParaRPr lang="fr-CH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4335" y="4800250"/>
            <a:ext cx="8693624" cy="19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08" y="165839"/>
            <a:ext cx="7833814" cy="65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93555"/>
              </p:ext>
            </p:extLst>
          </p:nvPr>
        </p:nvGraphicFramePr>
        <p:xfrm>
          <a:off x="623955" y="191068"/>
          <a:ext cx="11144964" cy="2470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0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Число </a:t>
                      </a:r>
                      <a:r>
                        <a:rPr lang="ru-RU" sz="2800" dirty="0" smtClean="0">
                          <a:effectLst/>
                        </a:rPr>
                        <a:t>множественное</a:t>
                      </a:r>
                      <a:endParaRPr lang="fr-CH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Окончания                                  Ы,     И,    А </a:t>
                      </a:r>
                      <a:endParaRPr lang="fr-CH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fr-CH" sz="28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fr-CH" sz="11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Число </a:t>
                      </a:r>
                      <a:r>
                        <a:rPr lang="ru-RU" sz="2800" dirty="0" smtClean="0">
                          <a:effectLst/>
                        </a:rPr>
                        <a:t>множественное</a:t>
                      </a:r>
                      <a:endParaRPr lang="fr-CH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,</a:t>
                      </a:r>
                      <a:r>
                        <a:rPr lang="fr-CH" sz="2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, aux , eux, eaux,   + </a:t>
                      </a:r>
                      <a:r>
                        <a:rPr lang="ru-RU" sz="2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детерминант </a:t>
                      </a:r>
                      <a:r>
                        <a:rPr lang="fr-CH" sz="2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H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13" y="2661314"/>
            <a:ext cx="10964247" cy="39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638960"/>
              </p:ext>
            </p:extLst>
          </p:nvPr>
        </p:nvGraphicFramePr>
        <p:xfrm>
          <a:off x="0" y="0"/>
          <a:ext cx="9154372" cy="685800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591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Русский </a:t>
                      </a:r>
                      <a:endParaRPr lang="fr-CH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французский</a:t>
                      </a:r>
                      <a:endParaRPr lang="fr-CH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H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H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H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Многие галлицизмы, «обрусев», не воспринимаются как заимствованные, а значит «живут» по законам русского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языка.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 Проникновение галлицизмов в русский язык в XVIII веке способствовало развитию языка, переходу на новый, более высокий уровень, благодаря исторической связи культур России и Франции. </a:t>
                      </a:r>
                      <a:endParaRPr lang="fr-CH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CH" sz="1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H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H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Un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bistro</a:t>
                      </a:r>
                      <a:endParaRPr lang="fr-CH" sz="24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u="sng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Sputnik</a:t>
                      </a:r>
                      <a:endParaRPr lang="fr-CH" sz="24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H" sz="24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roquette 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chaman</a:t>
                      </a:r>
                      <a:endParaRPr lang="fr-CH" sz="24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Une icône. ...</a:t>
                      </a:r>
                      <a:endParaRPr lang="fr-CH" sz="24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Le sable. ...</a:t>
                      </a:r>
                      <a:endParaRPr lang="fr-CH" sz="2400" kern="1200" dirty="0" smtClean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H" sz="24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Intelligence</a:t>
                      </a:r>
                      <a:r>
                        <a:rPr lang="fr-CH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fr-CH" sz="24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30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653" y="317786"/>
            <a:ext cx="11289949" cy="56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1629"/>
              </p:ext>
            </p:extLst>
          </p:nvPr>
        </p:nvGraphicFramePr>
        <p:xfrm>
          <a:off x="-1" y="0"/>
          <a:ext cx="7830550" cy="451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6106377" imgH="3514286" progId="PBrush">
                  <p:embed/>
                </p:oleObj>
              </mc:Choice>
              <mc:Fallback>
                <p:oleObj name="Bitmap Image" r:id="rId3" imgW="6106377" imgH="3514286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7830550" cy="4511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91897"/>
            <a:ext cx="9427464" cy="50628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нашей кухни доносится запах котлет. </a:t>
            </a:r>
            <a:r>
              <a:rPr lang="ru-RU" b="1" dirty="0">
                <a:solidFill>
                  <a:srgbClr val="C00000"/>
                </a:solidFill>
              </a:rPr>
              <a:t>"Котлета" </a:t>
            </a:r>
            <a:r>
              <a:rPr lang="ru-RU" dirty="0"/>
              <a:t>- французское слово, образованное от слова с значением "ребро". </a:t>
            </a:r>
            <a:r>
              <a:rPr lang="ru-RU" i="1" dirty="0"/>
              <a:t>Мы это слово позаимствовали в конце XVIII века. Кстати, во французском языке слова, читающиеся как "кот", "котэ", означают "ребро", "берег", "бок", "сторона".</a:t>
            </a:r>
            <a:endParaRPr lang="fr-CH" i="1" dirty="0"/>
          </a:p>
          <a:p>
            <a:r>
              <a:rPr lang="ru-RU" dirty="0" smtClean="0"/>
              <a:t>Итак</a:t>
            </a:r>
            <a:r>
              <a:rPr lang="ru-RU" dirty="0"/>
              <a:t>, мы входим в кухню. </a:t>
            </a:r>
            <a:r>
              <a:rPr lang="ru-RU" dirty="0" smtClean="0"/>
              <a:t>На </a:t>
            </a:r>
            <a:r>
              <a:rPr lang="ru-RU" dirty="0"/>
              <a:t>плите - бульон в кастрюльке. </a:t>
            </a:r>
            <a:r>
              <a:rPr lang="ru-RU" b="1" dirty="0" smtClean="0">
                <a:solidFill>
                  <a:srgbClr val="C00000"/>
                </a:solidFill>
              </a:rPr>
              <a:t>«Бульон» </a:t>
            </a:r>
            <a:r>
              <a:rPr lang="ru-RU" dirty="0"/>
              <a:t>заимствовано из французского языка; французское bouillon - "отвар" происходит от глагола bolir - "кипятить". Это слово было заимствовано в XVIII веке и не успело изменить своего звучания.</a:t>
            </a:r>
            <a:endParaRPr lang="fr-CH" dirty="0"/>
          </a:p>
          <a:p>
            <a:r>
              <a:rPr lang="ru-RU" dirty="0"/>
              <a:t>французского, где </a:t>
            </a:r>
            <a:r>
              <a:rPr lang="ru-RU" b="1" dirty="0">
                <a:solidFill>
                  <a:srgbClr val="C00000"/>
                </a:solidFill>
              </a:rPr>
              <a:t>casserole</a:t>
            </a:r>
            <a:r>
              <a:rPr lang="ru-RU" dirty="0"/>
              <a:t> означает </a:t>
            </a:r>
            <a:r>
              <a:rPr lang="ru-RU" dirty="0">
                <a:solidFill>
                  <a:srgbClr val="C00000"/>
                </a:solidFill>
              </a:rPr>
              <a:t>"сковородка с ручкой". </a:t>
            </a:r>
            <a:r>
              <a:rPr lang="ru-RU" dirty="0"/>
              <a:t>Что будем делать с бульоном?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731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412" y="298536"/>
            <a:ext cx="8364284" cy="59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059680" cy="19872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для внимание</a:t>
            </a:r>
            <a:r>
              <a:rPr lang="fr-CH" dirty="0" smtClean="0">
                <a:solidFill>
                  <a:srgbClr val="FF0000"/>
                </a:solidFill>
              </a:rPr>
              <a:t>!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5840" y="3833686"/>
            <a:ext cx="5303520" cy="1616138"/>
          </a:xfrm>
        </p:spPr>
        <p:txBody>
          <a:bodyPr>
            <a:noAutofit/>
          </a:bodyPr>
          <a:lstStyle/>
          <a:p>
            <a:r>
              <a:rPr lang="fr-CH" sz="6000" dirty="0" smtClean="0">
                <a:solidFill>
                  <a:srgbClr val="FF0000"/>
                </a:solidFill>
              </a:rPr>
              <a:t>Merci pour l’attention !</a:t>
            </a:r>
            <a:endParaRPr lang="fr-CH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18" y="403909"/>
            <a:ext cx="10507533" cy="31869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ис</a:t>
            </a:r>
            <a:r>
              <a:rPr lang="fr-CH" dirty="0" smtClean="0">
                <a:solidFill>
                  <a:srgbClr val="FF0000"/>
                </a:solidFill>
              </a:rPr>
              <a:t>c</a:t>
            </a:r>
            <a:r>
              <a:rPr lang="ru-RU" dirty="0" err="1" smtClean="0">
                <a:solidFill>
                  <a:srgbClr val="FF0000"/>
                </a:solidFill>
              </a:rPr>
              <a:t>ледования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fr-CH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рассмотреть некоторые сходства и различия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граматической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лексической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системах фрацузского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русского языков</a:t>
            </a:r>
            <a:endParaRPr lang="fr-CH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11" y="0"/>
            <a:ext cx="11977511" cy="66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12" y="0"/>
            <a:ext cx="12000088" cy="24384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Французский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язык относится</a:t>
            </a:r>
            <a:r>
              <a:rPr lang="fr-CH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 вокалическим языкам</a:t>
            </a:r>
            <a:r>
              <a:rPr lang="fr-CH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 нем преобладают гласные!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Каждое слово имеет открытый слог 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912" y="2054578"/>
            <a:ext cx="9742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3600" dirty="0">
                <a:ea typeface="+mj-ea"/>
                <a:cs typeface="+mj-cs"/>
              </a:rPr>
              <a:t>Ударение </a:t>
            </a:r>
            <a:r>
              <a:rPr lang="ru-RU" sz="3600" dirty="0" smtClean="0">
                <a:ea typeface="+mj-ea"/>
                <a:cs typeface="+mj-cs"/>
              </a:rPr>
              <a:t>падает </a:t>
            </a:r>
            <a:r>
              <a:rPr lang="ru-RU" sz="3600" dirty="0">
                <a:ea typeface="+mj-ea"/>
                <a:cs typeface="+mj-cs"/>
              </a:rPr>
              <a:t>на конец слова. Фразовое ударение </a:t>
            </a:r>
            <a:r>
              <a:rPr lang="ru-RU" sz="3600" dirty="0" smtClean="0">
                <a:ea typeface="+mj-ea"/>
                <a:cs typeface="+mj-cs"/>
              </a:rPr>
              <a:t>падает </a:t>
            </a:r>
            <a:r>
              <a:rPr lang="ru-RU" sz="3600" dirty="0">
                <a:ea typeface="+mj-ea"/>
                <a:cs typeface="+mj-cs"/>
              </a:rPr>
              <a:t>на конец фразы.  В </a:t>
            </a:r>
            <a:r>
              <a:rPr lang="ru-RU" sz="3600" dirty="0" smtClean="0">
                <a:ea typeface="+mj-ea"/>
                <a:cs typeface="+mj-cs"/>
              </a:rPr>
              <a:t>русском </a:t>
            </a:r>
            <a:r>
              <a:rPr lang="ru-RU" sz="3600" dirty="0">
                <a:ea typeface="+mj-ea"/>
                <a:cs typeface="+mj-cs"/>
              </a:rPr>
              <a:t>языке ударение </a:t>
            </a:r>
            <a:r>
              <a:rPr lang="ru-RU" sz="3600" dirty="0" smtClean="0">
                <a:ea typeface="+mj-ea"/>
                <a:cs typeface="+mj-cs"/>
              </a:rPr>
              <a:t> может падает на любой слог в   слове и  различать слова по смыслу</a:t>
            </a:r>
            <a:r>
              <a:rPr lang="en-US" sz="3600" dirty="0" smtClean="0">
                <a:ea typeface="+mj-ea"/>
                <a:cs typeface="+mj-cs"/>
              </a:rPr>
              <a:t>.</a:t>
            </a:r>
            <a:r>
              <a:rPr lang="ru-RU" sz="3600" dirty="0" smtClean="0">
                <a:ea typeface="+mj-ea"/>
                <a:cs typeface="+mj-cs"/>
              </a:rPr>
              <a:t> Например</a:t>
            </a:r>
            <a:r>
              <a:rPr lang="en-US" sz="3600" dirty="0" smtClean="0">
                <a:ea typeface="+mj-ea"/>
                <a:cs typeface="+mj-cs"/>
              </a:rPr>
              <a:t>,</a:t>
            </a:r>
            <a:r>
              <a:rPr lang="ru-RU" sz="3600" dirty="0" smtClean="0">
                <a:ea typeface="+mj-ea"/>
                <a:cs typeface="+mj-cs"/>
              </a:rPr>
              <a:t>  - омофоны</a:t>
            </a:r>
            <a:r>
              <a:rPr lang="fr-CH" sz="3600" dirty="0" smtClean="0">
                <a:ea typeface="+mj-ea"/>
                <a:cs typeface="+mj-cs"/>
              </a:rPr>
              <a:t>:</a:t>
            </a:r>
            <a:r>
              <a:rPr lang="ru-RU" sz="3600" dirty="0" smtClean="0">
                <a:ea typeface="+mj-ea"/>
                <a:cs typeface="+mj-cs"/>
              </a:rPr>
              <a:t> зАмок </a:t>
            </a:r>
            <a:r>
              <a:rPr lang="fr-CH" sz="3600" dirty="0" smtClean="0">
                <a:ea typeface="+mj-ea"/>
                <a:cs typeface="+mj-cs"/>
              </a:rPr>
              <a:t>–</a:t>
            </a:r>
            <a:r>
              <a:rPr lang="ru-RU" sz="3600" dirty="0" smtClean="0">
                <a:ea typeface="+mj-ea"/>
                <a:cs typeface="+mj-cs"/>
              </a:rPr>
              <a:t> замОк</a:t>
            </a:r>
            <a:r>
              <a:rPr lang="fr-CH" sz="3600" dirty="0" smtClean="0">
                <a:ea typeface="+mj-ea"/>
                <a:cs typeface="+mj-cs"/>
              </a:rPr>
              <a:t>,</a:t>
            </a:r>
            <a:r>
              <a:rPr lang="ru-RU" sz="3600" dirty="0" smtClean="0">
                <a:ea typeface="+mj-ea"/>
                <a:cs typeface="+mj-cs"/>
              </a:rPr>
              <a:t> мукА </a:t>
            </a:r>
            <a:r>
              <a:rPr lang="ru-RU" sz="3600" dirty="0">
                <a:ea typeface="+mj-ea"/>
                <a:cs typeface="+mj-cs"/>
              </a:rPr>
              <a:t>– </a:t>
            </a:r>
            <a:r>
              <a:rPr lang="ru-RU" sz="3600" dirty="0" smtClean="0">
                <a:ea typeface="+mj-ea"/>
                <a:cs typeface="+mj-cs"/>
              </a:rPr>
              <a:t>мУка</a:t>
            </a:r>
            <a:r>
              <a:rPr lang="fr-CH" sz="3600" dirty="0" smtClean="0">
                <a:ea typeface="+mj-ea"/>
                <a:cs typeface="+mj-cs"/>
              </a:rPr>
              <a:t>.</a:t>
            </a:r>
          </a:p>
          <a:p>
            <a:r>
              <a:rPr lang="ru-RU" sz="3600" dirty="0" smtClean="0">
                <a:solidFill>
                  <a:srgbClr val="FF0000"/>
                </a:solidFill>
                <a:ea typeface="+mj-ea"/>
                <a:cs typeface="+mj-cs"/>
              </a:rPr>
              <a:t>Но во французском</a:t>
            </a:r>
            <a:r>
              <a:rPr lang="fr-CH" sz="3600" dirty="0" smtClean="0">
                <a:solidFill>
                  <a:srgbClr val="FF0000"/>
                </a:solidFill>
                <a:ea typeface="+mj-ea"/>
                <a:cs typeface="+mj-cs"/>
              </a:rPr>
              <a:t>:</a:t>
            </a:r>
            <a:r>
              <a:rPr lang="ru-RU" sz="3600" dirty="0" smtClean="0"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fr-CH" sz="3600" dirty="0" smtClean="0">
                <a:solidFill>
                  <a:srgbClr val="FF0000"/>
                </a:solidFill>
                <a:ea typeface="+mj-ea"/>
                <a:cs typeface="+mj-cs"/>
              </a:rPr>
              <a:t> La Mère – La mer</a:t>
            </a:r>
            <a:r>
              <a:rPr lang="ru-RU" sz="36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fr-CH" sz="3600" dirty="0">
                <a:solidFill>
                  <a:srgbClr val="FF0000"/>
                </a:solidFill>
                <a:ea typeface="+mj-ea"/>
                <a:cs typeface="+mj-cs"/>
              </a:rPr>
              <a:t>.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endParaRPr lang="fr-CH" sz="36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3931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93030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effectLst/>
                <a:tableStyleId>{46F890A9-2807-4EBB-B81D-B2AA78EC7F39}</a:tableStyleId>
              </a:tblPr>
              <a:tblGrid>
                <a:gridCol w="550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Русский </a:t>
                      </a:r>
                      <a:endParaRPr lang="fr-CH" sz="3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общее</a:t>
                      </a:r>
                      <a:endParaRPr lang="fr-CH" sz="3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французский</a:t>
                      </a:r>
                      <a:endParaRPr lang="fr-CH" sz="3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200" b="0" dirty="0">
                          <a:solidFill>
                            <a:schemeClr val="bg1"/>
                          </a:solidFill>
                          <a:effectLst/>
                        </a:rPr>
                        <a:t>Падеж</a:t>
                      </a:r>
                      <a:r>
                        <a:rPr lang="ru-RU" sz="3200" b="0" dirty="0">
                          <a:solidFill>
                            <a:schemeClr val="bg1"/>
                          </a:solidFill>
                          <a:effectLst/>
                        </a:rPr>
                        <a:t>и  </a:t>
                      </a:r>
                      <a:r>
                        <a:rPr lang="fr-CH" sz="3200" b="0" dirty="0" smtClean="0">
                          <a:effectLst/>
                        </a:rPr>
                        <a:t>+</a:t>
                      </a:r>
                      <a:r>
                        <a:rPr lang="ru-RU" sz="3200" b="0" dirty="0" smtClean="0">
                          <a:effectLst/>
                        </a:rPr>
                        <a:t> </a:t>
                      </a:r>
                      <a:r>
                        <a:rPr lang="ru-RU" sz="3200" b="0" dirty="0">
                          <a:effectLst/>
                        </a:rPr>
                        <a:t>6.  </a:t>
                      </a:r>
                      <a:endParaRPr lang="fr-CH" sz="3200" b="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Именительный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Родительный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Дательный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Винительный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Творительный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Предложный</a:t>
                      </a:r>
                      <a:endParaRPr lang="fr-CH" sz="32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fr-CH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Именительные </a:t>
                      </a:r>
                      <a:endParaRPr lang="fr-CH" sz="32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32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 Родительный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32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 Дательный</a:t>
                      </a:r>
                      <a:endParaRPr lang="fr-CH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fr-CH" sz="32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</a:rPr>
                        <a:t>Падежи </a:t>
                      </a:r>
                      <a:r>
                        <a:rPr lang="fr-CH" sz="3200" dirty="0" smtClean="0">
                          <a:effectLst/>
                        </a:rPr>
                        <a:t>+4</a:t>
                      </a:r>
                      <a:endParaRPr lang="fr-CH" sz="3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Именительный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Родительный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Дательный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Винительный</a:t>
                      </a:r>
                      <a:endParaRPr lang="fr-CH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74" y="903642"/>
            <a:ext cx="10672482" cy="1701445"/>
          </a:xfrm>
        </p:spPr>
        <p:txBody>
          <a:bodyPr/>
          <a:lstStyle/>
          <a:p>
            <a:r>
              <a:rPr lang="ru-RU" dirty="0" smtClean="0"/>
              <a:t>Именительный падеж в русском и французском языках идентичен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77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385220"/>
              </p:ext>
            </p:extLst>
          </p:nvPr>
        </p:nvGraphicFramePr>
        <p:xfrm>
          <a:off x="-12001" y="1"/>
          <a:ext cx="12372729" cy="808437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368714">
                  <a:extLst>
                    <a:ext uri="{9D8B030D-6E8A-4147-A177-3AD203B41FA5}">
                      <a16:colId xmlns:a16="http://schemas.microsoft.com/office/drawing/2014/main" val="4231351641"/>
                    </a:ext>
                  </a:extLst>
                </a:gridCol>
                <a:gridCol w="4190647">
                  <a:extLst>
                    <a:ext uri="{9D8B030D-6E8A-4147-A177-3AD203B41FA5}">
                      <a16:colId xmlns:a16="http://schemas.microsoft.com/office/drawing/2014/main" val="2206998734"/>
                    </a:ext>
                  </a:extLst>
                </a:gridCol>
                <a:gridCol w="141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121">
                  <a:extLst>
                    <a:ext uri="{9D8B030D-6E8A-4147-A177-3AD203B41FA5}">
                      <a16:colId xmlns:a16="http://schemas.microsoft.com/office/drawing/2014/main" val="3232414619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503300762"/>
                    </a:ext>
                  </a:extLst>
                </a:gridCol>
                <a:gridCol w="3277688">
                  <a:extLst>
                    <a:ext uri="{9D8B030D-6E8A-4147-A177-3AD203B41FA5}">
                      <a16:colId xmlns:a16="http://schemas.microsoft.com/office/drawing/2014/main" val="2165453397"/>
                    </a:ext>
                  </a:extLst>
                </a:gridCol>
              </a:tblGrid>
              <a:tr h="6767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u="sng" dirty="0" smtClean="0"/>
                        <a:t>Русский язык</a:t>
                      </a:r>
                      <a:endParaRPr lang="ru-RU" sz="2000" i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/>
                        <a:t>Французский язык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10424"/>
                  </a:ext>
                </a:extLst>
              </a:tr>
              <a:tr h="461445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Падеж</a:t>
                      </a:r>
                      <a:r>
                        <a:rPr lang="ru-RU" sz="2400" baseline="0" dirty="0" smtClean="0"/>
                        <a:t> р</a:t>
                      </a:r>
                      <a:r>
                        <a:rPr lang="ru-RU" sz="2400" dirty="0" smtClean="0"/>
                        <a:t>одительный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587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935539"/>
                  </a:ext>
                </a:extLst>
              </a:tr>
              <a:tr h="636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Русский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Предлоги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Préposition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предлоги</a:t>
                      </a: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Французский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6995"/>
                  </a:ext>
                </a:extLst>
              </a:tr>
              <a:tr h="518246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Откуда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Откуда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Где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У кого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Где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Где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Где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18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От кого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От чего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Куда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18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Когда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Когда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Когда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18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Какой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1200" baseline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Я приехал из Ирана</a:t>
                      </a:r>
                      <a:r>
                        <a:rPr lang="en-US" sz="1600" kern="1200" dirty="0" smtClean="0"/>
                        <a:t>.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Они вернулись с экскурсии</a:t>
                      </a:r>
                      <a:r>
                        <a:rPr lang="en-US" sz="1600" kern="1200" dirty="0" smtClean="0"/>
                        <a:t>.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Стол стоит у окна</a:t>
                      </a:r>
                      <a:r>
                        <a:rPr lang="en-US" sz="1600" kern="1200" dirty="0" smtClean="0"/>
                        <a:t>.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Я был у врача</a:t>
                      </a:r>
                      <a:r>
                        <a:rPr lang="en-US" sz="1600" kern="1200" dirty="0" smtClean="0"/>
                        <a:t>.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Около общежития есть парк</a:t>
                      </a:r>
                      <a:r>
                        <a:rPr lang="en-US" sz="1600" kern="1200" dirty="0" smtClean="0"/>
                        <a:t>.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Недалеко от общежития</a:t>
                      </a:r>
                      <a:r>
                        <a:rPr lang="ru-RU" sz="1600" kern="1200" baseline="0" dirty="0" smtClean="0"/>
                        <a:t> есть парк</a:t>
                      </a:r>
                      <a:r>
                        <a:rPr lang="en-US" sz="1600" kern="1200" baseline="0" dirty="0" smtClean="0"/>
                        <a:t>.</a:t>
                      </a:r>
                      <a:endParaRPr lang="ru-RU" sz="1600" kern="1200" baseline="0" dirty="0" smtClean="0"/>
                    </a:p>
                    <a:p>
                      <a:endParaRPr lang="en-US" sz="1600" kern="1200" baseline="0" dirty="0" smtClean="0"/>
                    </a:p>
                    <a:p>
                      <a:r>
                        <a:rPr lang="ru-RU" sz="1600" kern="1200" baseline="0" dirty="0" smtClean="0"/>
                        <a:t>Напротив университета находится банк</a:t>
                      </a:r>
                      <a:r>
                        <a:rPr lang="en-US" sz="1600" kern="1200" baseline="0" dirty="0" smtClean="0"/>
                        <a:t>.</a:t>
                      </a:r>
                      <a:endParaRPr lang="ru-RU" sz="1600" kern="1200" baseline="0" dirty="0" smtClean="0"/>
                    </a:p>
                    <a:p>
                      <a:r>
                        <a:rPr lang="ru-RU" sz="1600" kern="1200" baseline="0" dirty="0" smtClean="0"/>
                        <a:t>Мы вернулись от родителей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endParaRPr lang="en-US" sz="1600" kern="1200" baseline="0" dirty="0" smtClean="0"/>
                    </a:p>
                    <a:p>
                      <a:r>
                        <a:rPr lang="ru-RU" sz="1600" kern="1200" baseline="0" dirty="0" smtClean="0"/>
                        <a:t>Мы отошли от окна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endParaRPr lang="en-US" sz="1600" kern="1200" baseline="0" dirty="0" smtClean="0"/>
                    </a:p>
                    <a:p>
                      <a:r>
                        <a:rPr lang="ru-RU" sz="1600" kern="1200" baseline="0" dirty="0" smtClean="0"/>
                        <a:t>Этот автобус идет до Национальной библиотеки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r>
                        <a:rPr lang="ru-RU" sz="1600" kern="1200" baseline="0" dirty="0" smtClean="0"/>
                        <a:t>Я должен зайти в деканат до занятий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endParaRPr lang="en-US" sz="1600" kern="1200" baseline="0" dirty="0" smtClean="0"/>
                    </a:p>
                    <a:p>
                      <a:r>
                        <a:rPr lang="ru-RU" sz="1600" kern="1200" baseline="0" dirty="0" smtClean="0"/>
                        <a:t>Мы пойдем на экзамен с утра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r>
                        <a:rPr lang="ru-RU" sz="1600" kern="1200" baseline="0" dirty="0" smtClean="0"/>
                        <a:t>Студенты говорятся к экзамену с утра до вечера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r>
                        <a:rPr lang="ru-RU" sz="1600" kern="1200" baseline="0" dirty="0" smtClean="0"/>
                        <a:t> Я всегда пью чай без сахара</a:t>
                      </a:r>
                      <a:r>
                        <a:rPr lang="en-US" sz="1600" kern="1200" baseline="0" dirty="0" smtClean="0"/>
                        <a:t>. 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Из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С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У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-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Около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Недалеко</a:t>
                      </a:r>
                      <a:r>
                        <a:rPr lang="ru-RU" sz="1400" kern="1200" baseline="0" dirty="0" smtClean="0"/>
                        <a:t> от</a:t>
                      </a:r>
                      <a:endParaRPr lang="ru-RU" sz="1400" kern="1200" dirty="0" smtClean="0"/>
                    </a:p>
                    <a:p>
                      <a:pPr marL="0" algn="ctr" defTabSz="914400" rtl="0" eaLnBrk="1" latinLnBrk="0" hangingPunct="1"/>
                      <a:endParaRPr lang="en-US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Напротив от 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От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-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-</a:t>
                      </a:r>
                    </a:p>
                    <a:p>
                      <a:pPr marL="0" algn="ctr" defTabSz="914400" rtl="0" eaLnBrk="1" latinLnBrk="0" hangingPunct="1"/>
                      <a:endParaRPr lang="en-US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До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-</a:t>
                      </a:r>
                    </a:p>
                    <a:p>
                      <a:pPr marL="0" algn="ctr" defTabSz="914400" rtl="0" eaLnBrk="1" latinLnBrk="0" hangingPunct="1"/>
                      <a:endParaRPr lang="en-US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После</a:t>
                      </a:r>
                    </a:p>
                    <a:p>
                      <a:pPr marL="0" algn="ctr" defTabSz="914400" rtl="0" eaLnBrk="1" latinLnBrk="0" hangingPunct="1"/>
                      <a:endParaRPr lang="en-US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С</a:t>
                      </a:r>
                      <a:r>
                        <a:rPr lang="en-US" sz="1400" kern="1200" dirty="0" smtClean="0"/>
                        <a:t>…</a:t>
                      </a:r>
                      <a:r>
                        <a:rPr lang="ru-RU" sz="1400" kern="1200" dirty="0" smtClean="0"/>
                        <a:t>  до</a:t>
                      </a:r>
                      <a:r>
                        <a:rPr lang="en-US" sz="1400" kern="1200" dirty="0" smtClean="0"/>
                        <a:t>…</a:t>
                      </a:r>
                      <a:r>
                        <a:rPr lang="ru-RU" sz="1400" kern="1200" dirty="0" smtClean="0"/>
                        <a:t> </a:t>
                      </a:r>
                    </a:p>
                    <a:p>
                      <a:pPr marL="0" algn="ctr" defTabSz="914400" rtl="0" eaLnBrk="1" latinLnBrk="0" hangingPunct="1"/>
                      <a:endParaRPr lang="ru-RU" sz="16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Без</a:t>
                      </a:r>
                    </a:p>
                    <a:p>
                      <a:endParaRPr lang="ru-RU" baseline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d’ </a:t>
                      </a:r>
                    </a:p>
                    <a:p>
                      <a:r>
                        <a:rPr lang="en-US" sz="1600" dirty="0" smtClean="0"/>
                        <a:t>De\ d’</a:t>
                      </a:r>
                    </a:p>
                    <a:p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Chez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Pres</a:t>
                      </a:r>
                    </a:p>
                    <a:p>
                      <a:r>
                        <a:rPr lang="en-US" sz="1600" baseline="0" dirty="0" smtClean="0"/>
                        <a:t>Pas loin de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err="1" smtClean="0"/>
                        <a:t>En</a:t>
                      </a:r>
                      <a:r>
                        <a:rPr lang="en-US" sz="1600" baseline="0" dirty="0" smtClean="0"/>
                        <a:t> face de</a:t>
                      </a:r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r>
                        <a:rPr lang="en-US" sz="1600" baseline="0" dirty="0" smtClean="0"/>
                        <a:t>chez</a:t>
                      </a:r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r>
                        <a:rPr lang="en-US" sz="1600" baseline="0" dirty="0" smtClean="0"/>
                        <a:t>De la </a:t>
                      </a:r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r>
                        <a:rPr lang="en-US" sz="1600" baseline="0" dirty="0" err="1" smtClean="0"/>
                        <a:t>Jusqu</a:t>
                      </a:r>
                      <a:r>
                        <a:rPr lang="en-US" sz="1600" baseline="0" dirty="0" smtClean="0"/>
                        <a:t>-</a:t>
                      </a:r>
                      <a:r>
                        <a:rPr lang="fr-FR" sz="1600" dirty="0" smtClean="0"/>
                        <a:t>à</a:t>
                      </a:r>
                      <a:endParaRPr lang="ru-RU" sz="1600" dirty="0" smtClean="0"/>
                    </a:p>
                    <a:p>
                      <a:endParaRPr lang="ru-RU" sz="1600" baseline="0" dirty="0" smtClean="0"/>
                    </a:p>
                    <a:p>
                      <a:r>
                        <a:rPr lang="fr-FR" sz="1600" dirty="0" smtClean="0"/>
                        <a:t>Avant la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err="1" smtClean="0"/>
                        <a:t>Apres</a:t>
                      </a:r>
                      <a:r>
                        <a:rPr lang="en-US" sz="1600" baseline="0" dirty="0" smtClean="0"/>
                        <a:t> le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l.. Au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Sans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/>
                        <a:t>Je </a:t>
                      </a:r>
                      <a:r>
                        <a:rPr lang="en-US" sz="1600" kern="1200" dirty="0" err="1" smtClean="0"/>
                        <a:t>suis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 smtClean="0"/>
                        <a:t>venu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 smtClean="0"/>
                        <a:t>d’Iran</a:t>
                      </a:r>
                      <a:r>
                        <a:rPr lang="en-US" sz="1600" kern="1200" dirty="0" smtClean="0"/>
                        <a:t>.</a:t>
                      </a:r>
                      <a:endParaRPr lang="ru-RU" sz="1600" kern="1200" dirty="0" smtClean="0"/>
                    </a:p>
                    <a:p>
                      <a:pPr marL="0" algn="l" defTabSz="914400" rtl="0" eaLnBrk="1" latinLnBrk="0" hangingPunct="1"/>
                      <a:r>
                        <a:rPr lang="en-US" sz="1600" kern="1200" dirty="0" err="1" smtClean="0"/>
                        <a:t>Ils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 smtClean="0"/>
                        <a:t>sont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 smtClean="0"/>
                        <a:t>revenus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 smtClean="0"/>
                        <a:t>d’excursion</a:t>
                      </a:r>
                      <a:r>
                        <a:rPr lang="en-US" sz="1600" kern="1200" dirty="0" smtClean="0"/>
                        <a:t>.</a:t>
                      </a:r>
                      <a:r>
                        <a:rPr lang="fr-FR" sz="1600" kern="1200" dirty="0" smtClean="0"/>
                        <a:t/>
                      </a:r>
                      <a:br>
                        <a:rPr lang="fr-FR" sz="1600" kern="1200" dirty="0" smtClean="0"/>
                      </a:br>
                      <a:r>
                        <a:rPr lang="fr-FR" sz="1600" kern="1200" dirty="0" smtClean="0"/>
                        <a:t>La table se</a:t>
                      </a:r>
                      <a:r>
                        <a:rPr lang="fr-FR" sz="1600" kern="1200" baseline="0" dirty="0" smtClean="0"/>
                        <a:t> trouve sous</a:t>
                      </a:r>
                      <a:r>
                        <a:rPr lang="fr-FR" sz="1600" kern="1200" dirty="0" smtClean="0"/>
                        <a:t> la fenêtre.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600" kern="1200" dirty="0" smtClean="0"/>
                        <a:t>J’etais chez le docteur.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600" kern="1200" dirty="0" smtClean="0"/>
                        <a:t>Près de l'auberge ll y a un parc. </a:t>
                      </a:r>
                      <a:endParaRPr lang="ru-RU" sz="1600" kern="1200" dirty="0" smtClean="0"/>
                    </a:p>
                    <a:p>
                      <a:pPr marL="0" algn="l" defTabSz="914400" rtl="0" eaLnBrk="1" latinLnBrk="0" hangingPunct="1"/>
                      <a:r>
                        <a:rPr lang="en-US" sz="1600" kern="1200" baseline="0" dirty="0" smtClean="0"/>
                        <a:t>Il y a un </a:t>
                      </a:r>
                      <a:r>
                        <a:rPr lang="en-US" sz="1600" kern="1200" baseline="0" dirty="0" err="1" smtClean="0"/>
                        <a:t>parc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près</a:t>
                      </a:r>
                      <a:r>
                        <a:rPr lang="en-US" sz="1600" kern="1200" baseline="0" dirty="0" smtClean="0"/>
                        <a:t> de </a:t>
                      </a:r>
                      <a:r>
                        <a:rPr lang="en-US" sz="1600" kern="1200" baseline="0" dirty="0" err="1" smtClean="0"/>
                        <a:t>l’auberge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baseline="0" dirty="0" err="1" smtClean="0"/>
                        <a:t>En</a:t>
                      </a:r>
                      <a:r>
                        <a:rPr lang="en-US" sz="1600" kern="1200" baseline="0" dirty="0" smtClean="0"/>
                        <a:t> face de </a:t>
                      </a:r>
                      <a:r>
                        <a:rPr lang="en-US" sz="1600" kern="1200" baseline="0" dirty="0" err="1" smtClean="0"/>
                        <a:t>l’université</a:t>
                      </a:r>
                      <a:r>
                        <a:rPr lang="en-US" sz="1600" kern="1200" baseline="0" dirty="0" smtClean="0"/>
                        <a:t> se </a:t>
                      </a:r>
                      <a:r>
                        <a:rPr lang="en-US" sz="1600" kern="1200" baseline="0" dirty="0" err="1" smtClean="0"/>
                        <a:t>trouve</a:t>
                      </a:r>
                      <a:r>
                        <a:rPr lang="en-US" sz="1600" kern="1200" baseline="0" dirty="0" smtClean="0"/>
                        <a:t> la </a:t>
                      </a:r>
                      <a:r>
                        <a:rPr lang="en-US" sz="1600" kern="1200" baseline="0" dirty="0" err="1" smtClean="0"/>
                        <a:t>banque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 smtClean="0"/>
                        <a:t>Nous </a:t>
                      </a:r>
                      <a:r>
                        <a:rPr lang="en-US" sz="1600" kern="1200" dirty="0" err="1" smtClean="0"/>
                        <a:t>sommes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revenus</a:t>
                      </a:r>
                      <a:r>
                        <a:rPr lang="en-US" sz="1600" kern="1200" baseline="0" dirty="0" smtClean="0"/>
                        <a:t> des chez les parents.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600" dirty="0" smtClean="0"/>
                        <a:t>Nous nous sommes éloignés de la fenêtre.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600" kern="1200" dirty="0" smtClean="0"/>
                        <a:t>Ce bus va jusqu-</a:t>
                      </a:r>
                      <a:r>
                        <a:rPr lang="fr-FR" sz="1600" dirty="0" smtClean="0"/>
                        <a:t>à la bibliothèque </a:t>
                      </a:r>
                      <a:r>
                        <a:rPr lang="fr-FR" sz="1600" kern="1200" baseline="0" dirty="0" smtClean="0"/>
                        <a:t>nationale.</a:t>
                      </a:r>
                      <a:endParaRPr lang="ru-RU" sz="1600" kern="1200" baseline="0" dirty="0" smtClean="0"/>
                    </a:p>
                    <a:p>
                      <a:pPr marL="0" algn="l" defTabSz="914400" rtl="0" eaLnBrk="1" latinLnBrk="0" hangingPunct="1"/>
                      <a:r>
                        <a:rPr lang="fr-FR" sz="1600" kern="1200" dirty="0" smtClean="0"/>
                        <a:t>Je dois aller au bureau du doyen avant les</a:t>
                      </a:r>
                      <a:r>
                        <a:rPr lang="fr-FR" sz="1600" kern="1200" baseline="0" dirty="0" smtClean="0"/>
                        <a:t> cours</a:t>
                      </a:r>
                      <a:r>
                        <a:rPr lang="fr-FR" sz="1600" kern="1200" dirty="0" smtClean="0"/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600" kern="1200" dirty="0" smtClean="0"/>
                        <a:t>Nous allons a l</a:t>
                      </a:r>
                      <a:r>
                        <a:rPr lang="fr-FR" sz="1600" kern="1200" baseline="0" dirty="0" smtClean="0"/>
                        <a:t>’examen du matin après le soir</a:t>
                      </a:r>
                      <a:endParaRPr lang="ru-RU" sz="1600" kern="1200" baseline="0" dirty="0" smtClean="0"/>
                    </a:p>
                    <a:p>
                      <a:pPr marL="0" algn="l" defTabSz="914400" rtl="0" eaLnBrk="1" latinLnBrk="0" hangingPunct="1"/>
                      <a:r>
                        <a:rPr lang="en-US" sz="1600" kern="1200" dirty="0" smtClean="0"/>
                        <a:t>Les </a:t>
                      </a:r>
                      <a:r>
                        <a:rPr lang="en-US" sz="1600" kern="1200" dirty="0" err="1" smtClean="0"/>
                        <a:t>étudiants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parlent</a:t>
                      </a:r>
                      <a:r>
                        <a:rPr lang="en-US" sz="1600" kern="1200" baseline="0" dirty="0" smtClean="0"/>
                        <a:t> des </a:t>
                      </a:r>
                      <a:r>
                        <a:rPr lang="en-US" sz="1600" kern="1200" baseline="0" dirty="0" err="1" smtClean="0"/>
                        <a:t>examens</a:t>
                      </a:r>
                      <a:r>
                        <a:rPr lang="en-US" sz="1600" kern="1200" baseline="0" dirty="0" smtClean="0"/>
                        <a:t> du </a:t>
                      </a:r>
                      <a:r>
                        <a:rPr lang="en-US" sz="1600" kern="1200" baseline="0" dirty="0" err="1" smtClean="0"/>
                        <a:t>matin</a:t>
                      </a:r>
                      <a:r>
                        <a:rPr lang="en-US" sz="1600" kern="1200" baseline="0" dirty="0" smtClean="0"/>
                        <a:t> au </a:t>
                      </a:r>
                      <a:r>
                        <a:rPr lang="en-US" sz="1600" kern="1200" baseline="0" dirty="0" err="1" smtClean="0"/>
                        <a:t>soir</a:t>
                      </a:r>
                      <a:r>
                        <a:rPr lang="en-US" sz="1600" kern="1200" baseline="0" dirty="0" smtClean="0"/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 smtClean="0"/>
                        <a:t>Je bois </a:t>
                      </a:r>
                      <a:r>
                        <a:rPr lang="en-US" sz="1600" kern="1200" dirty="0" err="1" smtClean="0"/>
                        <a:t>toujours</a:t>
                      </a:r>
                      <a:r>
                        <a:rPr lang="en-US" sz="1600" kern="1200" dirty="0" smtClean="0"/>
                        <a:t> mon </a:t>
                      </a:r>
                      <a:r>
                        <a:rPr lang="en-US" sz="1600" kern="1200" dirty="0" err="1" smtClean="0"/>
                        <a:t>thé</a:t>
                      </a:r>
                      <a:r>
                        <a:rPr lang="en-US" sz="1600" kern="1200" baseline="0" dirty="0" smtClean="0"/>
                        <a:t> sans </a:t>
                      </a:r>
                      <a:r>
                        <a:rPr lang="en-US" sz="1600" kern="1200" baseline="0" dirty="0" err="1" smtClean="0"/>
                        <a:t>sucre</a:t>
                      </a:r>
                      <a:r>
                        <a:rPr lang="en-US" sz="1600" kern="1200" baseline="0" dirty="0" smtClean="0"/>
                        <a:t>.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0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474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14018"/>
              </p:ext>
            </p:extLst>
          </p:nvPr>
        </p:nvGraphicFramePr>
        <p:xfrm>
          <a:off x="0" y="0"/>
          <a:ext cx="12192000" cy="6757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95199">
                  <a:extLst>
                    <a:ext uri="{9D8B030D-6E8A-4147-A177-3AD203B41FA5}">
                      <a16:colId xmlns:a16="http://schemas.microsoft.com/office/drawing/2014/main" val="1847303521"/>
                    </a:ext>
                  </a:extLst>
                </a:gridCol>
                <a:gridCol w="3790399">
                  <a:extLst>
                    <a:ext uri="{9D8B030D-6E8A-4147-A177-3AD203B41FA5}">
                      <a16:colId xmlns:a16="http://schemas.microsoft.com/office/drawing/2014/main" val="3722620"/>
                    </a:ext>
                  </a:extLst>
                </a:gridCol>
                <a:gridCol w="390884">
                  <a:extLst>
                    <a:ext uri="{9D8B030D-6E8A-4147-A177-3AD203B41FA5}">
                      <a16:colId xmlns:a16="http://schemas.microsoft.com/office/drawing/2014/main" val="3496300977"/>
                    </a:ext>
                  </a:extLst>
                </a:gridCol>
                <a:gridCol w="1416324">
                  <a:extLst>
                    <a:ext uri="{9D8B030D-6E8A-4147-A177-3AD203B41FA5}">
                      <a16:colId xmlns:a16="http://schemas.microsoft.com/office/drawing/2014/main" val="52479454"/>
                    </a:ext>
                  </a:extLst>
                </a:gridCol>
                <a:gridCol w="1873201">
                  <a:extLst>
                    <a:ext uri="{9D8B030D-6E8A-4147-A177-3AD203B41FA5}">
                      <a16:colId xmlns:a16="http://schemas.microsoft.com/office/drawing/2014/main" val="130040328"/>
                    </a:ext>
                  </a:extLst>
                </a:gridCol>
                <a:gridCol w="2825993">
                  <a:extLst>
                    <a:ext uri="{9D8B030D-6E8A-4147-A177-3AD203B41FA5}">
                      <a16:colId xmlns:a16="http://schemas.microsoft.com/office/drawing/2014/main" val="2819573151"/>
                    </a:ext>
                  </a:extLst>
                </a:gridCol>
              </a:tblGrid>
              <a:tr h="6655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kern="1200" dirty="0" smtClean="0"/>
                        <a:t>Русский язык</a:t>
                      </a:r>
                    </a:p>
                    <a:p>
                      <a:pPr marL="0" algn="ctr" defTabSz="914400" rtl="0" eaLnBrk="1" latinLnBrk="0" hangingPunct="1"/>
                      <a:endParaRPr lang="ru-RU" sz="180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kern="1200" dirty="0" smtClean="0"/>
                        <a:t>Французский язык</a:t>
                      </a:r>
                    </a:p>
                    <a:p>
                      <a:pPr marL="0" algn="ctr" defTabSz="914400" rtl="0" eaLnBrk="1" latinLnBrk="0" hangingPunct="1"/>
                      <a:endParaRPr lang="ru-RU" sz="180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58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872173"/>
                  </a:ext>
                </a:extLst>
              </a:tr>
              <a:tr h="498254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/>
                        <a:t>Падеж Дательный 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587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82046"/>
                  </a:ext>
                </a:extLst>
              </a:tr>
              <a:tr h="558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 Русский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Предлоги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Préposition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предлоги</a:t>
                      </a: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 Французский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89745"/>
                  </a:ext>
                </a:extLst>
              </a:tr>
              <a:tr h="8666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ru-RU" sz="2400" kern="1200" baseline="0" dirty="0" smtClean="0"/>
                        <a:t>Куда</a:t>
                      </a:r>
                    </a:p>
                    <a:p>
                      <a:pPr algn="l" defTabSz="914400" rtl="0" eaLnBrk="1" latinLnBrk="0" hangingPunct="1">
                        <a:buFont typeface="Arial" panose="020B0604020202020204" pitchFamily="34" charset="0"/>
                      </a:pP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0000" marB="9000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/>
                        <a:t>Мы подошли к библиотеке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/>
                        <a:t>К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à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Nous sommes</a:t>
                      </a:r>
                      <a:r>
                        <a:rPr lang="fr-CH" baseline="0" dirty="0" smtClean="0"/>
                        <a:t> aller à la bibliothèque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0817"/>
                  </a:ext>
                </a:extLst>
              </a:tr>
              <a:tr h="866663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кому</a:t>
                      </a:r>
                      <a:endParaRPr lang="ru-RU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0000" marB="9000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/>
                        <a:t>Мы идем к больному другу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</a:t>
                      </a:r>
                      <a:r>
                        <a:rPr lang="en-US" sz="2000" dirty="0" err="1" smtClean="0"/>
                        <a:t>hez</a:t>
                      </a:r>
                      <a:r>
                        <a:rPr lang="en-US" sz="2000" dirty="0" smtClean="0"/>
                        <a:t>  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Nous </a:t>
                      </a:r>
                      <a:r>
                        <a:rPr lang="en-US" dirty="0" err="1" smtClean="0"/>
                        <a:t>allons</a:t>
                      </a:r>
                      <a:r>
                        <a:rPr lang="en-US" dirty="0" smtClean="0"/>
                        <a:t> chez</a:t>
                      </a:r>
                      <a:r>
                        <a:rPr lang="en-US" baseline="0" dirty="0" smtClean="0"/>
                        <a:t> un </a:t>
                      </a:r>
                      <a:r>
                        <a:rPr lang="en-US" baseline="0" dirty="0" err="1" smtClean="0"/>
                        <a:t>ami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malade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38364"/>
                  </a:ext>
                </a:extLst>
              </a:tr>
              <a:tr h="8666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какому сроку</a:t>
                      </a:r>
                      <a:endParaRPr lang="ru-RU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/>
                        <a:t>Мы должны закончить работу к понедельнику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jusqu’à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Nous </a:t>
                      </a:r>
                      <a:r>
                        <a:rPr lang="en-US" dirty="0" err="1" smtClean="0"/>
                        <a:t>devons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terminer</a:t>
                      </a:r>
                      <a:r>
                        <a:rPr lang="en-US" baseline="0" dirty="0" smtClean="0"/>
                        <a:t> le travail </a:t>
                      </a:r>
                      <a:r>
                        <a:rPr lang="en-US" baseline="0" dirty="0" err="1" smtClean="0"/>
                        <a:t>juqu’à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lundi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081520"/>
                  </a:ext>
                </a:extLst>
              </a:tr>
              <a:tr h="8666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</a:t>
                      </a:r>
                    </a:p>
                    <a:p>
                      <a:pPr algn="l" defTabSz="914400" rtl="0" eaLnBrk="1" latinLnBrk="0" hangingPunct="1">
                        <a:buFont typeface="Arial" panose="020B0604020202020204" pitchFamily="34" charset="0"/>
                      </a:pP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/>
                        <a:t>Я люблю гулять по тихим улицам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/>
                        <a:t>По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dans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J’aime</a:t>
                      </a:r>
                      <a:r>
                        <a:rPr lang="en-US" baseline="0" dirty="0" smtClean="0"/>
                        <a:t> marcher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dans</a:t>
                      </a:r>
                      <a:r>
                        <a:rPr lang="en-US" baseline="0" dirty="0" smtClean="0"/>
                        <a:t> les rues </a:t>
                      </a:r>
                      <a:r>
                        <a:rPr lang="en-US" baseline="0" dirty="0" err="1" smtClean="0"/>
                        <a:t>calmes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75136"/>
                  </a:ext>
                </a:extLst>
              </a:tr>
              <a:tr h="866663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endParaRPr lang="ru-RU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/>
                        <a:t>Я отравил письмо по почте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par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J’ai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envoyé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une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lettre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par la poste.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01781"/>
                  </a:ext>
                </a:extLst>
              </a:tr>
              <a:tr h="6764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часто</a:t>
                      </a:r>
                    </a:p>
                    <a:p>
                      <a:pPr algn="l" defTabSz="914400" rtl="0" eaLnBrk="1" latinLnBrk="0" hangingPunct="1">
                        <a:buFont typeface="Arial" panose="020B0604020202020204" pitchFamily="34" charset="0"/>
                      </a:pP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/>
                        <a:t>Я хожу в бассейн по понедельникам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</a:t>
                      </a:r>
                      <a:r>
                        <a:rPr lang="en-US" baseline="0" dirty="0" smtClean="0"/>
                        <a:t>  ( </a:t>
                      </a:r>
                      <a:r>
                        <a:rPr lang="fr-CH" baseline="0" dirty="0" smtClean="0">
                          <a:solidFill>
                            <a:srgbClr val="FF0000"/>
                          </a:solidFill>
                        </a:rPr>
                        <a:t>s </a:t>
                      </a:r>
                      <a:r>
                        <a:rPr lang="fr-CH" baseline="0" dirty="0" smtClean="0"/>
                        <a:t>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vais</a:t>
                      </a:r>
                      <a:r>
                        <a:rPr lang="en-US" baseline="0" dirty="0" smtClean="0"/>
                        <a:t> à la piscine les </a:t>
                      </a:r>
                      <a:r>
                        <a:rPr lang="en-US" baseline="0" dirty="0" err="1" smtClean="0"/>
                        <a:t>lundi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7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6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66079"/>
              </p:ext>
            </p:extLst>
          </p:nvPr>
        </p:nvGraphicFramePr>
        <p:xfrm>
          <a:off x="0" y="-342897"/>
          <a:ext cx="12191999" cy="7273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6217">
                  <a:extLst>
                    <a:ext uri="{9D8B030D-6E8A-4147-A177-3AD203B41FA5}">
                      <a16:colId xmlns:a16="http://schemas.microsoft.com/office/drawing/2014/main" val="3844759879"/>
                    </a:ext>
                  </a:extLst>
                </a:gridCol>
                <a:gridCol w="4167129">
                  <a:extLst>
                    <a:ext uri="{9D8B030D-6E8A-4147-A177-3AD203B41FA5}">
                      <a16:colId xmlns:a16="http://schemas.microsoft.com/office/drawing/2014/main" val="1112649229"/>
                    </a:ext>
                  </a:extLst>
                </a:gridCol>
                <a:gridCol w="1624375">
                  <a:extLst>
                    <a:ext uri="{9D8B030D-6E8A-4147-A177-3AD203B41FA5}">
                      <a16:colId xmlns:a16="http://schemas.microsoft.com/office/drawing/2014/main" val="169235156"/>
                    </a:ext>
                  </a:extLst>
                </a:gridCol>
                <a:gridCol w="1839383">
                  <a:extLst>
                    <a:ext uri="{9D8B030D-6E8A-4147-A177-3AD203B41FA5}">
                      <a16:colId xmlns:a16="http://schemas.microsoft.com/office/drawing/2014/main" val="3885583014"/>
                    </a:ext>
                  </a:extLst>
                </a:gridCol>
                <a:gridCol w="2554895">
                  <a:extLst>
                    <a:ext uri="{9D8B030D-6E8A-4147-A177-3AD203B41FA5}">
                      <a16:colId xmlns:a16="http://schemas.microsoft.com/office/drawing/2014/main" val="3469443111"/>
                    </a:ext>
                  </a:extLst>
                </a:gridCol>
              </a:tblGrid>
              <a:tr h="6014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kern="1200" dirty="0" smtClean="0"/>
                        <a:t>Русский Язык</a:t>
                      </a:r>
                      <a:r>
                        <a:rPr lang="en-US" sz="2000" u="sng" kern="1200" dirty="0" smtClean="0"/>
                        <a:t>/</a:t>
                      </a:r>
                      <a:endParaRPr lang="ru-RU" sz="2000" u="sng" kern="1200" dirty="0" smtClean="0"/>
                    </a:p>
                    <a:p>
                      <a:pPr algn="ctr"/>
                      <a:endParaRPr lang="ru-RU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kern="1200" dirty="0" smtClean="0"/>
                        <a:t>Французский язык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70625"/>
                  </a:ext>
                </a:extLst>
              </a:tr>
              <a:tr h="486883"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/>
                        <a:t>Падеж винительный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05826"/>
                  </a:ext>
                </a:extLst>
              </a:tr>
              <a:tr h="773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Вопрос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Пример Русский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Предлоги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Préposition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предлоги</a:t>
                      </a:r>
                      <a:r>
                        <a:rPr lang="fr-CH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Пример Французский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0742"/>
                  </a:ext>
                </a:extLst>
              </a:tr>
              <a:tr h="74464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Куда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Мы</a:t>
                      </a:r>
                      <a:r>
                        <a:rPr lang="ru-RU" sz="2000" baseline="0" dirty="0" smtClean="0"/>
                        <a:t> приехали в Беларусь</a:t>
                      </a:r>
                      <a:r>
                        <a:rPr lang="en-US" sz="2000" baseline="0" dirty="0" smtClean="0"/>
                        <a:t>.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en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sommes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venus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</a:t>
                      </a:r>
                      <a:r>
                        <a:rPr lang="en-US" baseline="0" dirty="0" smtClean="0"/>
                        <a:t> Belarus ( </a:t>
                      </a:r>
                      <a:r>
                        <a:rPr lang="en-US" baseline="0" dirty="0" err="1" smtClean="0"/>
                        <a:t>Bielorussie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48141"/>
                  </a:ext>
                </a:extLst>
              </a:tr>
              <a:tr h="6161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Когда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Экзамен будет в понедельник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  (</a:t>
                      </a:r>
                      <a:r>
                        <a:rPr lang="en-US" baseline="0" dirty="0" smtClean="0"/>
                        <a:t> l’)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L’examen</a:t>
                      </a:r>
                      <a:r>
                        <a:rPr lang="en-US" baseline="0" dirty="0" smtClean="0"/>
                        <a:t> se </a:t>
                      </a:r>
                      <a:r>
                        <a:rPr lang="en-US" baseline="0" dirty="0" err="1" smtClean="0"/>
                        <a:t>deroulera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lundi</a:t>
                      </a:r>
                      <a:r>
                        <a:rPr lang="en-US" baseline="0" dirty="0" smtClean="0"/>
                        <a:t>.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96371"/>
                  </a:ext>
                </a:extLst>
              </a:tr>
              <a:tr h="56255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Куда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Мы</a:t>
                      </a:r>
                      <a:r>
                        <a:rPr lang="ru-RU" sz="2000" baseline="0" dirty="0" smtClean="0"/>
                        <a:t> идем на лекцию</a:t>
                      </a:r>
                      <a:r>
                        <a:rPr lang="en-US" sz="2000" baseline="0" dirty="0" smtClean="0"/>
                        <a:t>.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</a:t>
                      </a:r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en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Nous </a:t>
                      </a:r>
                      <a:r>
                        <a:rPr lang="en-US" dirty="0" err="1" smtClean="0"/>
                        <a:t>allons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cours</a:t>
                      </a:r>
                      <a:r>
                        <a:rPr lang="en-US" dirty="0" smtClean="0"/>
                        <a:t>.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51985"/>
                  </a:ext>
                </a:extLst>
              </a:tr>
              <a:tr h="8592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 какое</a:t>
                      </a:r>
                      <a:r>
                        <a:rPr lang="ru-RU" sz="2400" baseline="0" dirty="0" smtClean="0"/>
                        <a:t> время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Они приехали сюда на неделю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pendant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venus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ici</a:t>
                      </a:r>
                      <a:r>
                        <a:rPr lang="en-US" baseline="0" dirty="0" smtClean="0"/>
                        <a:t> pendant </a:t>
                      </a:r>
                      <a:r>
                        <a:rPr lang="en-US" baseline="0" dirty="0" err="1" smtClean="0"/>
                        <a:t>une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semaine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08191"/>
                  </a:ext>
                </a:extLst>
              </a:tr>
              <a:tr h="8592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Когда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Они вернутся через неделю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через</a:t>
                      </a:r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environ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reviendront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dans</a:t>
                      </a:r>
                      <a:r>
                        <a:rPr lang="en-US" baseline="0" dirty="0" smtClean="0"/>
                        <a:t> environ </a:t>
                      </a:r>
                      <a:r>
                        <a:rPr lang="en-US" baseline="0" dirty="0" err="1" smtClean="0"/>
                        <a:t>une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semaine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83393"/>
                  </a:ext>
                </a:extLst>
              </a:tr>
              <a:tr h="6587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</a:t>
                      </a:r>
                      <a:r>
                        <a:rPr lang="ru-RU" sz="2400" baseline="0" dirty="0" smtClean="0"/>
                        <a:t> что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Он</a:t>
                      </a:r>
                      <a:r>
                        <a:rPr lang="ru-RU" sz="2000" baseline="0" dirty="0" smtClean="0"/>
                        <a:t> заплатил за покупки карточкой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83927"/>
                  </a:ext>
                </a:extLst>
              </a:tr>
              <a:tr h="8592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какое время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Мы</a:t>
                      </a:r>
                      <a:r>
                        <a:rPr lang="ru-RU" sz="2000" baseline="0" dirty="0" smtClean="0"/>
                        <a:t> научились говорить по-русски за год</a:t>
                      </a:r>
                      <a:r>
                        <a:rPr lang="en-US" sz="2000" baseline="0" dirty="0" smtClean="0"/>
                        <a:t>.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en</a:t>
                      </a:r>
                      <a:r>
                        <a:rPr lang="en-US" dirty="0" smtClean="0"/>
                        <a:t> un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Nous </a:t>
                      </a:r>
                      <a:r>
                        <a:rPr lang="en-US" dirty="0" err="1" smtClean="0"/>
                        <a:t>avions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appris</a:t>
                      </a:r>
                      <a:r>
                        <a:rPr lang="en-US" baseline="0" dirty="0" smtClean="0"/>
                        <a:t> à </a:t>
                      </a:r>
                      <a:r>
                        <a:rPr lang="en-US" baseline="0" dirty="0" err="1" smtClean="0"/>
                        <a:t>parler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russe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</a:t>
                      </a:r>
                      <a:r>
                        <a:rPr lang="en-US" baseline="0" dirty="0" smtClean="0"/>
                        <a:t> un an 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49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65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5545</TotalTime>
  <Words>754</Words>
  <Application>Microsoft Office PowerPoint</Application>
  <PresentationFormat>Широкоэкранный</PresentationFormat>
  <Paragraphs>272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DengXian</vt:lpstr>
      <vt:lpstr>Times New Roman</vt:lpstr>
      <vt:lpstr>Office Theme</vt:lpstr>
      <vt:lpstr>Bitmap Image</vt:lpstr>
      <vt:lpstr> Некоторые взаимодействия  французского и русского языков (лексика и грамматика ) </vt:lpstr>
      <vt:lpstr>Цель исcледования:: рассмотреть некоторые сходства и различия в граматической и лексической системах фрацузского и русского языков</vt:lpstr>
      <vt:lpstr>Презентация PowerPoint</vt:lpstr>
      <vt:lpstr>Французский язык относится к вокалическим языкам,  в нем преобладают гласные!   Каждое слово имеет открытый слог .  </vt:lpstr>
      <vt:lpstr>Презентация PowerPoint</vt:lpstr>
      <vt:lpstr>Именительный падеж в русском и французском языках идентичен.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для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И. Шабловский</dc:creator>
  <cp:lastModifiedBy>Елена Л. Бочище</cp:lastModifiedBy>
  <cp:revision>92</cp:revision>
  <dcterms:created xsi:type="dcterms:W3CDTF">2019-09-20T14:05:21Z</dcterms:created>
  <dcterms:modified xsi:type="dcterms:W3CDTF">2019-12-05T11:29:48Z</dcterms:modified>
</cp:coreProperties>
</file>