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7" r:id="rId2"/>
    <p:sldId id="278" r:id="rId3"/>
    <p:sldId id="269" r:id="rId4"/>
    <p:sldId id="280" r:id="rId5"/>
    <p:sldId id="277" r:id="rId6"/>
    <p:sldId id="279" r:id="rId7"/>
    <p:sldId id="281" r:id="rId8"/>
    <p:sldId id="283" r:id="rId9"/>
    <p:sldId id="284" r:id="rId10"/>
    <p:sldId id="282" r:id="rId11"/>
    <p:sldId id="28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239" autoAdjust="0"/>
  </p:normalViewPr>
  <p:slideViewPr>
    <p:cSldViewPr>
      <p:cViewPr varScale="1">
        <p:scale>
          <a:sx n="101" d="100"/>
          <a:sy n="101" d="100"/>
        </p:scale>
        <p:origin x="191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AF0F8-97E7-498A-8E8B-2AA47996359A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8BE05-CA38-4443-B3A3-B6D4B339C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978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8BE05-CA38-4443-B3A3-B6D4B339C29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861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6BBB8-D643-4B0F-9DBF-8612F8F62D46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F583-A9C0-480D-9878-0C492297A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143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6BBB8-D643-4B0F-9DBF-8612F8F62D46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F583-A9C0-480D-9878-0C492297A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186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6BBB8-D643-4B0F-9DBF-8612F8F62D46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F583-A9C0-480D-9878-0C492297A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91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6BBB8-D643-4B0F-9DBF-8612F8F62D46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F583-A9C0-480D-9878-0C492297A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105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6BBB8-D643-4B0F-9DBF-8612F8F62D46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F583-A9C0-480D-9878-0C492297A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223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6BBB8-D643-4B0F-9DBF-8612F8F62D46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F583-A9C0-480D-9878-0C492297A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145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6BBB8-D643-4B0F-9DBF-8612F8F62D46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F583-A9C0-480D-9878-0C492297A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382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6BBB8-D643-4B0F-9DBF-8612F8F62D46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F583-A9C0-480D-9878-0C492297A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310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6BBB8-D643-4B0F-9DBF-8612F8F62D46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F583-A9C0-480D-9878-0C492297A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255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6BBB8-D643-4B0F-9DBF-8612F8F62D46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F583-A9C0-480D-9878-0C492297A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709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6BBB8-D643-4B0F-9DBF-8612F8F62D46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F583-A9C0-480D-9878-0C492297A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685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6BBB8-D643-4B0F-9DBF-8612F8F62D46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6F583-A9C0-480D-9878-0C492297A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730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9843" cy="1373014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Белорусский государственный университет физической культуры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Научная студенческая конференция кафедры белорусского и русского языков 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  <a:solidFill>
            <a:schemeClr val="accent6"/>
          </a:solidFill>
        </p:spPr>
        <p:txBody>
          <a:bodyPr/>
          <a:lstStyle/>
          <a:p>
            <a:endParaRPr lang="ru-RU" dirty="0" smtClean="0"/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«Фразеология современного спорта»</a:t>
            </a:r>
          </a:p>
          <a:p>
            <a:pPr marL="0" indent="0" algn="ctr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Выступление студента 127 группы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Рахымова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Худайберды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17032"/>
            <a:ext cx="4139952" cy="29255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77828"/>
            <a:ext cx="4501007" cy="316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12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0"/>
            <a:ext cx="9001000" cy="1417638"/>
          </a:xfrm>
          <a:solidFill>
            <a:schemeClr val="accent6"/>
          </a:solidFill>
        </p:spPr>
        <p:txBody>
          <a:bodyPr/>
          <a:lstStyle/>
          <a:p>
            <a:r>
              <a:rPr lang="ru-RU" dirty="0" smtClean="0"/>
              <a:t>ИТОГ: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7638"/>
            <a:ext cx="9036496" cy="470852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С</a:t>
            </a:r>
            <a:r>
              <a:rPr lang="ru-RU" dirty="0" smtClean="0">
                <a:solidFill>
                  <a:srgbClr val="C00000"/>
                </a:solidFill>
              </a:rPr>
              <a:t>портивная </a:t>
            </a:r>
            <a:r>
              <a:rPr lang="ru-RU" dirty="0">
                <a:solidFill>
                  <a:srgbClr val="C00000"/>
                </a:solidFill>
              </a:rPr>
              <a:t>фразеология представляет собой специфический и пока малоизученный пласт фразеологии. 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Обладая </a:t>
            </a:r>
            <a:r>
              <a:rPr lang="ru-RU" dirty="0">
                <a:solidFill>
                  <a:srgbClr val="C00000"/>
                </a:solidFill>
              </a:rPr>
              <a:t>большим образным и экспрессивным потенциалом, она не только способствует более глубокому пониманию спорта, но всё чаще выходит за рамки спортивного дискурса, значительно обогащая общий фонд фразеологии.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601" y="5250047"/>
            <a:ext cx="2900561" cy="16330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-47265"/>
            <a:ext cx="1944216" cy="15121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0"/>
            <a:ext cx="1253802" cy="14176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5218818"/>
            <a:ext cx="2268132" cy="163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96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71600" y="707886"/>
            <a:ext cx="7488832" cy="487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07504" y="0"/>
            <a:ext cx="8986101" cy="70788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СПАСИБО  ЗА ВНИМАНИЕ</a:t>
            </a:r>
            <a:endParaRPr lang="ru-RU" sz="4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936" y="5085184"/>
            <a:ext cx="2016224" cy="19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3667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779912" y="2821578"/>
            <a:ext cx="51125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Цель: </a:t>
            </a:r>
            <a:r>
              <a:rPr lang="ru-RU" sz="2800" dirty="0" smtClean="0"/>
              <a:t>сделать попытку классифицировать фразеологизмы, отражающие напряженную борьбу в ходе спортивных баталий</a:t>
            </a:r>
            <a:endParaRPr lang="ru-RU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1" y="15240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779912" y="2821578"/>
            <a:ext cx="54006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Цель: 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систиматизировать</a:t>
            </a:r>
            <a:r>
              <a:rPr lang="ru-RU" sz="2400" b="1" dirty="0" smtClean="0">
                <a:solidFill>
                  <a:srgbClr val="7030A0"/>
                </a:solidFill>
              </a:rPr>
              <a:t> фразеологизмы, </a:t>
            </a:r>
            <a:r>
              <a:rPr lang="ru-RU" sz="2400" b="1" dirty="0">
                <a:solidFill>
                  <a:srgbClr val="7030A0"/>
                </a:solidFill>
              </a:rPr>
              <a:t>у</a:t>
            </a:r>
            <a:r>
              <a:rPr lang="ru-RU" sz="2400" b="1" dirty="0" smtClean="0">
                <a:solidFill>
                  <a:srgbClr val="7030A0"/>
                </a:solidFill>
              </a:rPr>
              <a:t>потребляемые в речи комментаторов и болельщиков в ходе напряженной спортивной баталии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03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036496" cy="155557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400" dirty="0"/>
              <a:t>Какие можно услышать фразеологизмы  от комментаторов и </a:t>
            </a:r>
            <a:r>
              <a:rPr lang="ru-RU" sz="2400" dirty="0" smtClean="0"/>
              <a:t>болельщиков во время футбольного матча?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8583"/>
            <a:ext cx="4716016" cy="5240757"/>
          </a:xfr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947099"/>
              </p:ext>
            </p:extLst>
          </p:nvPr>
        </p:nvGraphicFramePr>
        <p:xfrm>
          <a:off x="4788024" y="1348583"/>
          <a:ext cx="4176464" cy="5227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76464">
                  <a:extLst>
                    <a:ext uri="{9D8B030D-6E8A-4147-A177-3AD203B41FA5}">
                      <a16:colId xmlns:a16="http://schemas.microsoft.com/office/drawing/2014/main" val="4065455738"/>
                    </a:ext>
                  </a:extLst>
                </a:gridCol>
              </a:tblGrid>
              <a:tr h="5440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</a:rPr>
                        <a:t>Атрибут (регулярные ситуации, общие характеристики)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101572"/>
                  </a:ext>
                </a:extLst>
              </a:tr>
              <a:tr h="32645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C00000"/>
                          </a:solidFill>
                          <a:effectLst/>
                        </a:rPr>
                        <a:t>Игра как на качелях</a:t>
                      </a:r>
                      <a:endParaRPr lang="ru-RU" sz="10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  <a:latin typeface="Constantia" panose="02030602050306030303" pitchFamily="18" charset="0"/>
                        </a:rPr>
                        <a:t>Дать фору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  <a:latin typeface="Constantia" panose="02030602050306030303" pitchFamily="18" charset="0"/>
                        </a:rPr>
                        <a:t>Подносчик снарядов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  <a:latin typeface="Constantia" panose="02030602050306030303" pitchFamily="18" charset="0"/>
                        </a:rPr>
                        <a:t>Убойная позиция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  <a:latin typeface="Constantia" panose="02030602050306030303" pitchFamily="18" charset="0"/>
                        </a:rPr>
                        <a:t>Рубиться на поле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  <a:latin typeface="Constantia" panose="02030602050306030303" pitchFamily="18" charset="0"/>
                        </a:rPr>
                        <a:t>Закрытый футбол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  <a:latin typeface="Constantia" panose="02030602050306030303" pitchFamily="18" charset="0"/>
                        </a:rPr>
                        <a:t>Открытый футбол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  <a:latin typeface="Constantia" panose="02030602050306030303" pitchFamily="18" charset="0"/>
                        </a:rPr>
                        <a:t>Фол последней надежды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  <a:latin typeface="Constantia" panose="02030602050306030303" pitchFamily="18" charset="0"/>
                        </a:rPr>
                        <a:t>Включиться в мясорубку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  <a:latin typeface="Constantia" panose="02030602050306030303" pitchFamily="18" charset="0"/>
                        </a:rPr>
                        <a:t>Матч смерти, группа смерти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  <a:latin typeface="Constantia" panose="02030602050306030303" pitchFamily="18" charset="0"/>
                        </a:rPr>
                        <a:t>Держать удар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  <a:latin typeface="Constantia" panose="02030602050306030303" pitchFamily="18" charset="0"/>
                        </a:rPr>
                        <a:t>Быть в </a:t>
                      </a:r>
                      <a:r>
                        <a:rPr lang="ru-RU" sz="1600" dirty="0" err="1">
                          <a:solidFill>
                            <a:srgbClr val="7030A0"/>
                          </a:solidFill>
                          <a:effectLst/>
                          <a:latin typeface="Constantia" panose="02030602050306030303" pitchFamily="18" charset="0"/>
                        </a:rPr>
                        <a:t>цейнтноте</a:t>
                      </a:r>
                      <a:endParaRPr lang="ru-RU" sz="1600" dirty="0">
                        <a:solidFill>
                          <a:srgbClr val="7030A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  <a:latin typeface="Constantia" panose="02030602050306030303" pitchFamily="18" charset="0"/>
                        </a:rPr>
                        <a:t>Взять тайм-аут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  <a:latin typeface="Constantia" panose="02030602050306030303" pitchFamily="18" charset="0"/>
                        </a:rPr>
                        <a:t>Посадить игру на свисток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  <a:latin typeface="Constantia" panose="02030602050306030303" pitchFamily="18" charset="0"/>
                        </a:rPr>
                        <a:t>Зарядить судью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  <a:latin typeface="Constantia" panose="02030602050306030303" pitchFamily="18" charset="0"/>
                        </a:rPr>
                        <a:t>Полировать скамейку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  <a:latin typeface="Constantia" panose="02030602050306030303" pitchFamily="18" charset="0"/>
                        </a:rPr>
                        <a:t>Дуршлаг на голову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effectLst/>
                          <a:latin typeface="Constantia" panose="02030602050306030303" pitchFamily="18" charset="0"/>
                        </a:rPr>
                        <a:t>Судью на мыло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Constantia" panose="020306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907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84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669757"/>
              </p:ext>
            </p:extLst>
          </p:nvPr>
        </p:nvGraphicFramePr>
        <p:xfrm>
          <a:off x="0" y="0"/>
          <a:ext cx="9144000" cy="36334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196697792"/>
                    </a:ext>
                  </a:extLst>
                </a:gridCol>
              </a:tblGrid>
              <a:tr h="7647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C00000"/>
                          </a:solidFill>
                          <a:effectLst/>
                          <a:latin typeface="Constantia" panose="02030602050306030303" pitchFamily="18" charset="0"/>
                        </a:rPr>
                        <a:t>Субъект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C00000"/>
                          </a:solidFill>
                          <a:effectLst/>
                          <a:latin typeface="Constantia" panose="02030602050306030303" pitchFamily="18" charset="0"/>
                        </a:rPr>
                        <a:t>Характеристики игры отдельных игроков</a:t>
                      </a:r>
                      <a:endParaRPr lang="ru-RU" sz="2400" dirty="0">
                        <a:solidFill>
                          <a:srgbClr val="C00000"/>
                        </a:solidFill>
                        <a:effectLst/>
                        <a:latin typeface="Constantia" panose="020306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64714"/>
                  </a:ext>
                </a:extLst>
              </a:tr>
              <a:tr h="28687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Охранять кукурузу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Быть в обойме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Выпасть из обоймы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</a:rPr>
                        <a:t>Быть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в разобранном состоянии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</a:rPr>
                        <a:t>Форвард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с инстинктом убийцы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</a:rPr>
                        <a:t>Тёщина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нога </a:t>
                      </a:r>
                      <a:endParaRPr lang="ru-RU" sz="1800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</a:rPr>
                        <a:t>Обойма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игроков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142491"/>
                  </a:ext>
                </a:extLst>
              </a:tr>
            </a:tbl>
          </a:graphicData>
        </a:graphic>
      </p:graphicFrame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95936" y="90872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436502"/>
              </p:ext>
            </p:extLst>
          </p:nvPr>
        </p:nvGraphicFramePr>
        <p:xfrm>
          <a:off x="0" y="3068960"/>
          <a:ext cx="9144000" cy="36825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36444">
                  <a:extLst>
                    <a:ext uri="{9D8B030D-6E8A-4147-A177-3AD203B41FA5}">
                      <a16:colId xmlns:a16="http://schemas.microsoft.com/office/drawing/2014/main" val="3000373036"/>
                    </a:ext>
                  </a:extLst>
                </a:gridCol>
                <a:gridCol w="4007556">
                  <a:extLst>
                    <a:ext uri="{9D8B030D-6E8A-4147-A177-3AD203B41FA5}">
                      <a16:colId xmlns:a16="http://schemas.microsoft.com/office/drawing/2014/main" val="1036535394"/>
                    </a:ext>
                  </a:extLst>
                </a:gridCol>
              </a:tblGrid>
              <a:tr h="10871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C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C00000"/>
                          </a:solidFill>
                          <a:effectLst/>
                          <a:latin typeface="Constantia" panose="02030602050306030303" pitchFamily="18" charset="0"/>
                        </a:rPr>
                        <a:t>Предикат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rgbClr val="C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C00000"/>
                          </a:solidFill>
                          <a:effectLst/>
                          <a:latin typeface="Constantia" panose="02030602050306030303" pitchFamily="18" charset="0"/>
                        </a:rPr>
                        <a:t>Всё, что связано с техникой игры, с мастерством игроков</a:t>
                      </a:r>
                      <a:endParaRPr lang="ru-RU" sz="1800" dirty="0" smtClean="0">
                        <a:solidFill>
                          <a:srgbClr val="C00000"/>
                        </a:solidFill>
                        <a:effectLst/>
                        <a:latin typeface="Constantia" panose="020306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onstantia" panose="020306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224442"/>
                  </a:ext>
                </a:extLst>
              </a:tr>
              <a:tr h="25852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onstantia" panose="02030602050306030303" pitchFamily="18" charset="0"/>
                        </a:rPr>
                        <a:t>Снять мяч с ноги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onstantia" panose="02030602050306030303" pitchFamily="18" charset="0"/>
                        </a:rPr>
                        <a:t>Зарядить пушку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onstantia" panose="02030602050306030303" pitchFamily="18" charset="0"/>
                        </a:rPr>
                        <a:t>Расчехлить пушку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onstantia" panose="02030602050306030303" pitchFamily="18" charset="0"/>
                        </a:rPr>
                        <a:t>Пас в разрез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onstantia" panose="02030602050306030303" pitchFamily="18" charset="0"/>
                        </a:rPr>
                        <a:t>Послать мяч парашютом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onstantia" panose="02030602050306030303" pitchFamily="18" charset="0"/>
                        </a:rPr>
                        <a:t>Бросок в домик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onstantia" panose="02030602050306030303" pitchFamily="18" charset="0"/>
                        </a:rPr>
                        <a:t>Действовать на пятачке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onstantia" panose="02030602050306030303" pitchFamily="18" charset="0"/>
                        </a:rPr>
                        <a:t>Держать на голодном пайке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onstantia" panose="02030602050306030303" pitchFamily="18" charset="0"/>
                        </a:rPr>
                        <a:t>Взять игрока в бутерброд (в коробочку)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onstantia" panose="02030602050306030303" pitchFamily="18" charset="0"/>
                        </a:rPr>
                        <a:t>Включить мясорубку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800" dirty="0" smtClean="0">
                        <a:effectLst/>
                        <a:latin typeface="Constantia" panose="020306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onstantia" panose="020306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465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077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52194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ФУТБОЛ - самый популярный в мире вид спорта. В него играют 240 миллионов человек, </a:t>
            </a:r>
            <a:r>
              <a:rPr lang="ru-RU" b="1" dirty="0" smtClean="0">
                <a:solidFill>
                  <a:schemeClr val="bg1"/>
                </a:solidFill>
              </a:rPr>
              <a:t>Земли</a:t>
            </a:r>
            <a:r>
              <a:rPr lang="ru-RU" b="1" dirty="0" smtClean="0">
                <a:solidFill>
                  <a:schemeClr val="bg1"/>
                </a:solidFill>
              </a:rPr>
              <a:t>. Функционируют 1,5 млн. команд и 300 тысяч клубов. Из всех видов спорта футбольные команды приносят больше всего дохода, но и вложения исчисляются миллиардами.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3573016"/>
            <a:ext cx="2143140" cy="2450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0951" y="4937761"/>
            <a:ext cx="1577393" cy="180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402886"/>
              </p:ext>
            </p:extLst>
          </p:nvPr>
        </p:nvGraphicFramePr>
        <p:xfrm>
          <a:off x="4565172" y="0"/>
          <a:ext cx="4578827" cy="4937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78827">
                  <a:extLst>
                    <a:ext uri="{9D8B030D-6E8A-4147-A177-3AD203B41FA5}">
                      <a16:colId xmlns:a16="http://schemas.microsoft.com/office/drawing/2014/main" val="3880375650"/>
                    </a:ext>
                  </a:extLst>
                </a:gridCol>
              </a:tblGrid>
              <a:tr h="7091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Constantia" panose="02030602050306030303" pitchFamily="18" charset="0"/>
                        </a:rPr>
                        <a:t>Объект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Constantia" panose="02030602050306030303" pitchFamily="18" charset="0"/>
                        </a:rPr>
                        <a:t>Достигаемая цель, победа поражение, гол, промах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Constantia" panose="020306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805111"/>
                  </a:ext>
                </a:extLst>
              </a:tr>
              <a:tr h="35456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onstantia" panose="02030602050306030303" pitchFamily="18" charset="0"/>
                        </a:rPr>
                        <a:t>Прыгнуть</a:t>
                      </a:r>
                      <a:r>
                        <a:rPr lang="ru-RU" sz="1800" dirty="0" smtClean="0">
                          <a:effectLst/>
                        </a:rPr>
                        <a:t> выше головы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Одной левой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Ворота остались сухими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Распечатать ворота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Попасть в десятку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Нарваться на </a:t>
                      </a:r>
                      <a:r>
                        <a:rPr lang="ru-RU" sz="1800" dirty="0" err="1" smtClean="0">
                          <a:effectLst/>
                        </a:rPr>
                        <a:t>ответку</a:t>
                      </a:r>
                      <a:endParaRPr lang="ru-RU" sz="1800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Оставить не  у дел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Удар в молоко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Золотой гол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Сбился прицел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Засуха  голов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Прервать сухую серию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Тройной успех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1958205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565171" cy="51575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765207"/>
            <a:ext cx="4416639" cy="326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25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42844" y="4929198"/>
            <a:ext cx="8786874" cy="1754326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dirty="0" smtClean="0"/>
              <a:t>Есть </a:t>
            </a:r>
            <a:r>
              <a:rPr lang="ru-RU" dirty="0"/>
              <a:t>фразеологизмы, </a:t>
            </a:r>
            <a:r>
              <a:rPr lang="ru-RU" b="1" dirty="0"/>
              <a:t>которые близкие термину. </a:t>
            </a:r>
            <a:r>
              <a:rPr lang="ru-RU" dirty="0"/>
              <a:t>Такие фразеологизмы в основном обозначают элементы игры, игровые действия, положения регламента: </a:t>
            </a:r>
            <a:r>
              <a:rPr lang="ru-RU" dirty="0" smtClean="0"/>
              <a:t> </a:t>
            </a:r>
            <a:r>
              <a:rPr lang="ru-RU" i="1" dirty="0" smtClean="0"/>
              <a:t>жёлтая </a:t>
            </a:r>
            <a:r>
              <a:rPr lang="ru-RU" i="1" dirty="0"/>
              <a:t>майка лидера, функциональная яма, играть первым номером оказаться в цейтноте, реализовать большинство, играть на автомате, взять большой шлем, открытый футбол, закрытый футбол, фол </a:t>
            </a:r>
            <a:r>
              <a:rPr lang="ru-RU" i="1" dirty="0" smtClean="0"/>
              <a:t>последней надежды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01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148478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200" b="1" dirty="0">
                <a:solidFill>
                  <a:srgbClr val="C00000"/>
                </a:solidFill>
              </a:rPr>
              <a:t>Ко второй группе относятся фразеологизмы, которые обозначают профессиональную</a:t>
            </a:r>
            <a:r>
              <a:rPr lang="ru-RU" sz="2200" dirty="0">
                <a:solidFill>
                  <a:srgbClr val="C00000"/>
                </a:solidFill>
              </a:rPr>
              <a:t> </a:t>
            </a:r>
            <a:r>
              <a:rPr lang="ru-RU" sz="2200" b="1" dirty="0">
                <a:solidFill>
                  <a:srgbClr val="C00000"/>
                </a:solidFill>
              </a:rPr>
              <a:t>деятельность спортсменов.  Это жаргон </a:t>
            </a:r>
            <a:r>
              <a:rPr lang="ru-RU" sz="2200" b="1" dirty="0" smtClean="0">
                <a:solidFill>
                  <a:srgbClr val="C00000"/>
                </a:solidFill>
              </a:rPr>
              <a:t>спортсменов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867" y="1487214"/>
            <a:ext cx="9001000" cy="3451523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получить </a:t>
            </a:r>
            <a:r>
              <a:rPr lang="ru-RU" sz="2400" dirty="0">
                <a:solidFill>
                  <a:srgbClr val="7030A0"/>
                </a:solidFill>
                <a:latin typeface="Constantia" panose="02030602050306030303" pitchFamily="18" charset="0"/>
              </a:rPr>
              <a:t>«горчичник», показать «горчичник», повиснуть на карточке, повиснуть на канатах, пустить бабочку (пенку), греть банку, протирать штаны на банке, посадить игру на свисток, </a:t>
            </a:r>
            <a:r>
              <a:rPr lang="ru-RU" sz="2400" dirty="0" err="1">
                <a:solidFill>
                  <a:srgbClr val="7030A0"/>
                </a:solidFill>
                <a:latin typeface="Constantia" panose="02030602050306030303" pitchFamily="18" charset="0"/>
              </a:rPr>
              <a:t>засвистывать</a:t>
            </a:r>
            <a:r>
              <a:rPr lang="ru-RU" sz="2400" dirty="0">
                <a:solidFill>
                  <a:srgbClr val="7030A0"/>
                </a:solidFill>
                <a:latin typeface="Constantia" panose="02030602050306030303" pitchFamily="18" charset="0"/>
              </a:rPr>
              <a:t> игру, зарядить судью, </a:t>
            </a:r>
            <a:r>
              <a:rPr lang="ru-RU" sz="24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кудесники мяча,   </a:t>
            </a:r>
            <a:r>
              <a:rPr lang="ru-RU" sz="2400" dirty="0">
                <a:solidFill>
                  <a:srgbClr val="7030A0"/>
                </a:solidFill>
                <a:latin typeface="Constantia" panose="02030602050306030303" pitchFamily="18" charset="0"/>
              </a:rPr>
              <a:t>лечь под </a:t>
            </a:r>
            <a:r>
              <a:rPr lang="ru-RU" sz="24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соперника </a:t>
            </a:r>
            <a:endParaRPr lang="ru-RU" sz="2400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212976"/>
            <a:ext cx="3909864" cy="37048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1008"/>
            <a:ext cx="5220072" cy="332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89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0"/>
            <a:ext cx="9073008" cy="1417638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ru-RU" sz="2400" b="1" dirty="0"/>
              <a:t>Во фразеологии спортивного дискурса активно используются и единицы иных дискурсов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65908" y="1417638"/>
            <a:ext cx="6042595" cy="470912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военного</a:t>
            </a:r>
            <a:r>
              <a:rPr lang="ru-RU" b="1" dirty="0" smtClean="0"/>
              <a:t>:</a:t>
            </a:r>
            <a:r>
              <a:rPr lang="ru-RU" dirty="0" smtClean="0"/>
              <a:t> </a:t>
            </a:r>
            <a:r>
              <a:rPr lang="ru-RU" b="1" i="1" dirty="0" smtClean="0"/>
              <a:t>удар в молоко, подносить снаряды, подносчик снарядов (игрок, снабжающий мячами нападающих), взятие ворот, расстрелять (ворота);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НАУЧНОГО</a:t>
            </a:r>
            <a:r>
              <a:rPr lang="ru-RU" b="1" i="1" dirty="0" smtClean="0"/>
              <a:t>: </a:t>
            </a:r>
            <a:r>
              <a:rPr lang="ru-RU" i="1" dirty="0" smtClean="0"/>
              <a:t>борьба за выживание; </a:t>
            </a:r>
            <a:endParaRPr lang="ru-RU" dirty="0" smtClean="0"/>
          </a:p>
          <a:p>
            <a:r>
              <a:rPr lang="ru-RU" sz="3800" b="1" i="1" dirty="0" smtClean="0">
                <a:solidFill>
                  <a:srgbClr val="C00000"/>
                </a:solidFill>
              </a:rPr>
              <a:t>общественно-политического</a:t>
            </a:r>
            <a:r>
              <a:rPr lang="ru-RU" b="1" i="1" dirty="0" smtClean="0">
                <a:solidFill>
                  <a:srgbClr val="C00000"/>
                </a:solidFill>
              </a:rPr>
              <a:t>:</a:t>
            </a:r>
            <a:r>
              <a:rPr lang="ru-RU" i="1" dirty="0" smtClean="0">
                <a:solidFill>
                  <a:srgbClr val="C00000"/>
                </a:solidFill>
              </a:rPr>
              <a:t> </a:t>
            </a:r>
            <a:r>
              <a:rPr lang="ru-RU" i="1" dirty="0" smtClean="0"/>
              <a:t>пост № 1 (первоначально: почётный караул у мавзолея В. И. Ленина в Москве;</a:t>
            </a:r>
            <a:endParaRPr lang="ru-RU" dirty="0" smtClean="0"/>
          </a:p>
          <a:p>
            <a:r>
              <a:rPr lang="ru-RU" sz="3800" i="1" dirty="0" smtClean="0">
                <a:solidFill>
                  <a:srgbClr val="C00000"/>
                </a:solidFill>
              </a:rPr>
              <a:t> </a:t>
            </a:r>
            <a:r>
              <a:rPr lang="ru-RU" sz="3800" b="1" i="1" dirty="0" smtClean="0">
                <a:solidFill>
                  <a:srgbClr val="C00000"/>
                </a:solidFill>
              </a:rPr>
              <a:t>даже блатного</a:t>
            </a:r>
            <a:r>
              <a:rPr lang="ru-RU" sz="3800" i="1" dirty="0" smtClean="0">
                <a:solidFill>
                  <a:srgbClr val="C00000"/>
                </a:solidFill>
              </a:rPr>
              <a:t>:</a:t>
            </a:r>
            <a:r>
              <a:rPr lang="ru-RU" i="1" dirty="0" smtClean="0">
                <a:solidFill>
                  <a:srgbClr val="C00000"/>
                </a:solidFill>
              </a:rPr>
              <a:t> </a:t>
            </a:r>
            <a:r>
              <a:rPr lang="ru-RU" i="1" dirty="0" smtClean="0"/>
              <a:t>попасть под раздачу…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1214322669_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6958"/>
            <a:ext cx="3059832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790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301006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ru-RU" sz="2400" dirty="0" smtClean="0"/>
              <a:t>Используются в повседневном языковом обиходе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17638"/>
            <a:ext cx="8928992" cy="470852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 smtClean="0"/>
              <a:t>Например</a:t>
            </a:r>
            <a:r>
              <a:rPr lang="ru-RU" sz="2800" dirty="0"/>
              <a:t>, довольно часто встречается фраза нарушить спортивный режим в значении ‘употребить алкоголь, выпить’ не только применительно к спорту, также в языке активно используются такие выражения, имеющее «спортивное» происхождение, как, например: </a:t>
            </a:r>
            <a:r>
              <a:rPr lang="ru-RU" sz="2800" i="1" dirty="0"/>
              <a:t>играть в одни ворота, выбросить полотенце, </a:t>
            </a:r>
            <a:r>
              <a:rPr lang="ru-RU" sz="2800" i="1" dirty="0" smtClean="0"/>
              <a:t>взять </a:t>
            </a:r>
            <a:r>
              <a:rPr lang="ru-RU" sz="2800" i="1" dirty="0"/>
              <a:t>тайм-аут, </a:t>
            </a:r>
            <a:r>
              <a:rPr lang="ru-RU" sz="2800" i="1" dirty="0" smtClean="0"/>
              <a:t> </a:t>
            </a:r>
            <a:r>
              <a:rPr lang="ru-RU" sz="2800" i="1" dirty="0"/>
              <a:t>играющий </a:t>
            </a:r>
            <a:r>
              <a:rPr lang="ru-RU" sz="2800" i="1" dirty="0" smtClean="0"/>
              <a:t>тренер, скрестить шпаги, выпасть из обоймы, держать удар и  многие другие.</a:t>
            </a:r>
            <a:endParaRPr lang="ru-RU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5976" y="4915012"/>
            <a:ext cx="2016224" cy="19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009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491</Words>
  <Application>Microsoft Office PowerPoint</Application>
  <PresentationFormat>Экран (4:3)</PresentationFormat>
  <Paragraphs>90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Constantia</vt:lpstr>
      <vt:lpstr>Times New Roman</vt:lpstr>
      <vt:lpstr>Тема Office</vt:lpstr>
      <vt:lpstr>Белорусский государственный университет физической культуры Научная студенческая конференция кафедры белорусского и русского языков </vt:lpstr>
      <vt:lpstr>Презентация PowerPoint</vt:lpstr>
      <vt:lpstr>Какие можно услышать фразеологизмы  от комментаторов и болельщиков во время футбольного матча? </vt:lpstr>
      <vt:lpstr>Презентация PowerPoint</vt:lpstr>
      <vt:lpstr>Презентация PowerPoint</vt:lpstr>
      <vt:lpstr>Презентация PowerPoint</vt:lpstr>
      <vt:lpstr>Ко второй группе относятся фразеологизмы, которые обозначают профессиональную деятельность спортсменов.  Это жаргон спортсменов</vt:lpstr>
      <vt:lpstr>Во фразеологии спортивного дискурса активно используются и единицы иных дискурсов</vt:lpstr>
      <vt:lpstr>Используются в повседневном языковом обиходе</vt:lpstr>
      <vt:lpstr>ИТОГ:</vt:lpstr>
      <vt:lpstr>Презентация PowerPoint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А. Василенко</dc:creator>
  <cp:lastModifiedBy>Александр И. Шабловский</cp:lastModifiedBy>
  <cp:revision>26</cp:revision>
  <dcterms:created xsi:type="dcterms:W3CDTF">2018-11-02T13:43:42Z</dcterms:created>
  <dcterms:modified xsi:type="dcterms:W3CDTF">2019-11-29T09:00:55Z</dcterms:modified>
</cp:coreProperties>
</file>