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5" r:id="rId8"/>
    <p:sldId id="262" r:id="rId9"/>
    <p:sldId id="263" r:id="rId10"/>
    <p:sldId id="264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рассмотрения диссертаций в ВАК в 2017-2023 гг.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4A-4554-9199-5E51A3F0BB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4A-4554-9199-5E51A3F0BB87}"/>
              </c:ext>
            </c:extLst>
          </c:dPt>
          <c:dLbls>
            <c:dLbl>
              <c:idx val="0"/>
              <c:layout>
                <c:manualLayout>
                  <c:x val="-0.20343137254901961"/>
                  <c:y val="7.0047419897052349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99201018990272"/>
                      <c:h val="0.142218554384881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4A-4554-9199-5E51A3F0BB87}"/>
                </c:ext>
              </c:extLst>
            </c:dLbl>
            <c:dLbl>
              <c:idx val="1"/>
              <c:layout>
                <c:manualLayout>
                  <c:x val="0.18382352941176472"/>
                  <c:y val="-0.13571687605053895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837579126138645"/>
                      <c:h val="0.146770717420710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04A-4554-9199-5E51A3F0BB8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Положительное решение</c:v>
                </c:pt>
                <c:pt idx="1">
                  <c:v>Отклонено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A-4554-9199-5E51A3F0B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6"/>
        <c:holeSize val="5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Отклонено ВАК по всем психолого-педагогическим специальностям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9-4260-972C-CD5EC8CACA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Отклонено ВАК по специальности 13.00.04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59-4260-972C-CD5EC8CAC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179488"/>
        <c:axId val="2107181568"/>
      </c:barChart>
      <c:catAx>
        <c:axId val="210717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7181568"/>
        <c:crosses val="autoZero"/>
        <c:auto val="1"/>
        <c:lblAlgn val="ctr"/>
        <c:lblOffset val="100"/>
        <c:noMultiLvlLbl val="0"/>
      </c:catAx>
      <c:valAx>
        <c:axId val="2107181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717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680195306469042"/>
          <c:y val="2.568865024964733E-3"/>
          <c:w val="0.39178805774278208"/>
          <c:h val="0.47207548574714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A8627-E639-4F57-8A25-0327C96A72B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C3289-2864-4845-B007-AE24A0874EAA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экспертиза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BF4AC-6584-4417-8057-700233FBADF4}" type="parTrans" cxnId="{C165C48F-3D19-4C09-831E-DCA8833C0088}">
      <dgm:prSet/>
      <dgm:spPr/>
      <dgm:t>
        <a:bodyPr/>
        <a:lstStyle/>
        <a:p>
          <a:endParaRPr lang="ru-RU"/>
        </a:p>
      </dgm:t>
    </dgm:pt>
    <dgm:pt modelId="{5E811841-543C-4C35-AB28-7F2ED84FF194}" type="sibTrans" cxnId="{C165C48F-3D19-4C09-831E-DCA8833C0088}">
      <dgm:prSet/>
      <dgm:spPr/>
      <dgm:t>
        <a:bodyPr/>
        <a:lstStyle/>
        <a:p>
          <a:endParaRPr lang="ru-RU"/>
        </a:p>
      </dgm:t>
    </dgm:pt>
    <dgm:pt modelId="{EBF7C121-32DB-4750-8A05-71DEABB15D8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месту выполнения или по направлению ВАК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8DC98-8A24-4D08-A5A8-C9556764D039}" type="parTrans" cxnId="{EBC873F3-BAB9-4D77-ACB0-F4EF61BB3DC7}">
      <dgm:prSet/>
      <dgm:spPr/>
      <dgm:t>
        <a:bodyPr/>
        <a:lstStyle/>
        <a:p>
          <a:endParaRPr lang="ru-RU"/>
        </a:p>
      </dgm:t>
    </dgm:pt>
    <dgm:pt modelId="{BD2C8BA7-CB98-450D-B286-353DAAEC8EF3}" type="sibTrans" cxnId="{EBC873F3-BAB9-4D77-ACB0-F4EF61BB3DC7}">
      <dgm:prSet/>
      <dgm:spPr/>
      <dgm:t>
        <a:bodyPr/>
        <a:lstStyle/>
        <a:p>
          <a:endParaRPr lang="ru-RU"/>
        </a:p>
      </dgm:t>
    </dgm:pt>
    <dgm:pt modelId="{F2A815CB-157E-4A9F-985A-7ADA5CDDD0D1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Совет по защите диссертаций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AED25-FCC2-42B7-AB6D-85CD50BED02F}" type="parTrans" cxnId="{76C1C73E-3F8F-4B33-953E-4F0D42220AC1}">
      <dgm:prSet/>
      <dgm:spPr/>
      <dgm:t>
        <a:bodyPr/>
        <a:lstStyle/>
        <a:p>
          <a:endParaRPr lang="ru-RU"/>
        </a:p>
      </dgm:t>
    </dgm:pt>
    <dgm:pt modelId="{C807107A-0B6F-4AC4-A8D7-97B94BA39CDD}" type="sibTrans" cxnId="{76C1C73E-3F8F-4B33-953E-4F0D42220AC1}">
      <dgm:prSet/>
      <dgm:spPr/>
      <dgm:t>
        <a:bodyPr/>
        <a:lstStyle/>
        <a:p>
          <a:endParaRPr lang="ru-RU"/>
        </a:p>
      </dgm:t>
    </dgm:pt>
    <dgm:pt modelId="{DCEB8B17-3D73-4FE9-8B2D-E48F1B7BACC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экспертиза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74230-8319-4A8E-B7B7-FB60D7221F34}" type="parTrans" cxnId="{7CD1E0F5-B688-42FA-9AB4-D2140E72AD7B}">
      <dgm:prSet/>
      <dgm:spPr/>
      <dgm:t>
        <a:bodyPr/>
        <a:lstStyle/>
        <a:p>
          <a:endParaRPr lang="ru-RU"/>
        </a:p>
      </dgm:t>
    </dgm:pt>
    <dgm:pt modelId="{A256F377-D7AA-493E-857E-CAEDC172AC92}" type="sibTrans" cxnId="{7CD1E0F5-B688-42FA-9AB4-D2140E72AD7B}">
      <dgm:prSet/>
      <dgm:spPr/>
      <dgm:t>
        <a:bodyPr/>
        <a:lstStyle/>
        <a:p>
          <a:endParaRPr lang="ru-RU"/>
        </a:p>
      </dgm:t>
    </dgm:pt>
    <dgm:pt modelId="{1BBB9CC3-0486-475D-8A9B-D4D85FCA444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05484-7E16-480D-BCF4-64B8A713B5E4}" type="parTrans" cxnId="{28D5D293-DD14-4CCE-8F9C-12B1670D033C}">
      <dgm:prSet/>
      <dgm:spPr/>
      <dgm:t>
        <a:bodyPr/>
        <a:lstStyle/>
        <a:p>
          <a:endParaRPr lang="ru-RU"/>
        </a:p>
      </dgm:t>
    </dgm:pt>
    <dgm:pt modelId="{76D199A6-9916-4B93-AED3-F9B9E807A2D0}" type="sibTrans" cxnId="{28D5D293-DD14-4CCE-8F9C-12B1670D033C}">
      <dgm:prSet/>
      <dgm:spPr/>
      <dgm:t>
        <a:bodyPr/>
        <a:lstStyle/>
        <a:p>
          <a:endParaRPr lang="ru-RU"/>
        </a:p>
      </dgm:t>
    </dgm:pt>
    <dgm:pt modelId="{7D111F39-864C-48EC-96BD-A372425E060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Экспертный совет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9F9CB-6D19-4B45-BF16-9E4514CE711F}" type="parTrans" cxnId="{B1B9D5E3-EF49-4861-9EB3-2AB2AD075E67}">
      <dgm:prSet/>
      <dgm:spPr/>
      <dgm:t>
        <a:bodyPr/>
        <a:lstStyle/>
        <a:p>
          <a:endParaRPr lang="ru-RU"/>
        </a:p>
      </dgm:t>
    </dgm:pt>
    <dgm:pt modelId="{A004102A-B83C-4748-8CFC-281C08D1A01F}" type="sibTrans" cxnId="{B1B9D5E3-EF49-4861-9EB3-2AB2AD075E67}">
      <dgm:prSet/>
      <dgm:spPr/>
      <dgm:t>
        <a:bodyPr/>
        <a:lstStyle/>
        <a:p>
          <a:endParaRPr lang="ru-RU"/>
        </a:p>
      </dgm:t>
    </dgm:pt>
    <dgm:pt modelId="{7B82B8ED-41F2-459D-B9BE-D35807A753A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Экспертиза официальными оппонентами и оппонирующей организацией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548B9-DFFA-4363-B459-2BCA8FE55B35}" type="parTrans" cxnId="{AFA799B6-8438-4AE4-803C-9B1E61A88E7F}">
      <dgm:prSet/>
      <dgm:spPr/>
      <dgm:t>
        <a:bodyPr/>
        <a:lstStyle/>
        <a:p>
          <a:endParaRPr lang="ru-RU"/>
        </a:p>
      </dgm:t>
    </dgm:pt>
    <dgm:pt modelId="{29954FE5-CE67-4CBE-8BA5-C36AF3C7876F}" type="sibTrans" cxnId="{AFA799B6-8438-4AE4-803C-9B1E61A88E7F}">
      <dgm:prSet/>
      <dgm:spPr/>
      <dgm:t>
        <a:bodyPr/>
        <a:lstStyle/>
        <a:p>
          <a:endParaRPr lang="ru-RU"/>
        </a:p>
      </dgm:t>
    </dgm:pt>
    <dgm:pt modelId="{EE3579C8-EB98-43A7-84EA-25309277BBD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Публичная защита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E977C-B9C6-40A2-9422-5F5A6C638D4E}" type="parTrans" cxnId="{7914AE70-3269-484A-91A9-530EDB8CF35C}">
      <dgm:prSet/>
      <dgm:spPr/>
      <dgm:t>
        <a:bodyPr/>
        <a:lstStyle/>
        <a:p>
          <a:endParaRPr lang="ru-RU"/>
        </a:p>
      </dgm:t>
    </dgm:pt>
    <dgm:pt modelId="{6594B69B-0904-4F3F-85C0-B5CCDEB39443}" type="sibTrans" cxnId="{7914AE70-3269-484A-91A9-530EDB8CF35C}">
      <dgm:prSet/>
      <dgm:spPr/>
      <dgm:t>
        <a:bodyPr/>
        <a:lstStyle/>
        <a:p>
          <a:endParaRPr lang="ru-RU"/>
        </a:p>
      </dgm:t>
    </dgm:pt>
    <dgm:pt modelId="{0FFDB613-203C-4B84-A324-9E57A635B01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Президиум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B2EA1-3977-4E3E-A0DF-87B0F95D6226}" type="parTrans" cxnId="{DCFD310D-03E0-4438-9CF3-1268662DBC09}">
      <dgm:prSet/>
      <dgm:spPr/>
      <dgm:t>
        <a:bodyPr/>
        <a:lstStyle/>
        <a:p>
          <a:endParaRPr lang="ru-RU"/>
        </a:p>
      </dgm:t>
    </dgm:pt>
    <dgm:pt modelId="{F9345E06-DC15-421F-9927-E5DA5744D43A}" type="sibTrans" cxnId="{DCFD310D-03E0-4438-9CF3-1268662DBC09}">
      <dgm:prSet/>
      <dgm:spPr/>
      <dgm:t>
        <a:bodyPr/>
        <a:lstStyle/>
        <a:p>
          <a:endParaRPr lang="ru-RU"/>
        </a:p>
      </dgm:t>
    </dgm:pt>
    <dgm:pt modelId="{8CDC8710-5A9D-47A1-8BBA-44FA6E7EA585}" type="pres">
      <dgm:prSet presAssocID="{FFEA8627-E639-4F57-8A25-0327C96A72B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8A24B9-DE75-44AE-8E06-D39AC36CC792}" type="pres">
      <dgm:prSet presAssocID="{72DC3289-2864-4845-B007-AE24A0874EAA}" presName="composite" presStyleCnt="0"/>
      <dgm:spPr/>
    </dgm:pt>
    <dgm:pt modelId="{52A3E657-21AD-4C85-8EC2-E7DF30317388}" type="pres">
      <dgm:prSet presAssocID="{72DC3289-2864-4845-B007-AE24A0874EAA}" presName="bentUpArrow1" presStyleLbl="alignImgPlace1" presStyleIdx="0" presStyleCnt="2"/>
      <dgm:spPr/>
    </dgm:pt>
    <dgm:pt modelId="{D029DE37-1198-4BAE-B139-722B9A32C1DF}" type="pres">
      <dgm:prSet presAssocID="{72DC3289-2864-4845-B007-AE24A0874EAA}" presName="ParentText" presStyleLbl="node1" presStyleIdx="0" presStyleCnt="3" custScaleX="1791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14D54-A894-43D8-A2C7-33BAC2FD5396}" type="pres">
      <dgm:prSet presAssocID="{72DC3289-2864-4845-B007-AE24A0874EAA}" presName="ChildText" presStyleLbl="revTx" presStyleIdx="0" presStyleCnt="3" custScaleX="153221" custLinFactNeighborX="85335" custLinFactNeighborY="2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F6456-FB72-4D20-AD33-AD203785A350}" type="pres">
      <dgm:prSet presAssocID="{5E811841-543C-4C35-AB28-7F2ED84FF194}" presName="sibTrans" presStyleCnt="0"/>
      <dgm:spPr/>
    </dgm:pt>
    <dgm:pt modelId="{03E66781-F859-480E-8392-2B4B2A74246A}" type="pres">
      <dgm:prSet presAssocID="{F2A815CB-157E-4A9F-985A-7ADA5CDDD0D1}" presName="composite" presStyleCnt="0"/>
      <dgm:spPr/>
    </dgm:pt>
    <dgm:pt modelId="{BC7F4CD9-036A-465D-834E-060C268F472E}" type="pres">
      <dgm:prSet presAssocID="{F2A815CB-157E-4A9F-985A-7ADA5CDDD0D1}" presName="bentUpArrow1" presStyleLbl="alignImgPlace1" presStyleIdx="1" presStyleCnt="2"/>
      <dgm:spPr/>
    </dgm:pt>
    <dgm:pt modelId="{7A47E782-2DBE-453C-A1C4-4F1E89650D72}" type="pres">
      <dgm:prSet presAssocID="{F2A815CB-157E-4A9F-985A-7ADA5CDDD0D1}" presName="ParentText" presStyleLbl="node1" presStyleIdx="1" presStyleCnt="3" custScaleX="183440" custLinFactNeighborX="19245" custLinFactNeighborY="9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8C08C-9378-442E-88B0-E153402C09A5}" type="pres">
      <dgm:prSet presAssocID="{F2A815CB-157E-4A9F-985A-7ADA5CDDD0D1}" presName="ChildText" presStyleLbl="revTx" presStyleIdx="1" presStyleCnt="3" custScaleX="208458" custScaleY="119762" custLinFactX="48529" custLinFactNeighborX="100000" custLinFactNeighborY="-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25469-789B-47FF-AD81-829C59C01492}" type="pres">
      <dgm:prSet presAssocID="{C807107A-0B6F-4AC4-A8D7-97B94BA39CDD}" presName="sibTrans" presStyleCnt="0"/>
      <dgm:spPr/>
    </dgm:pt>
    <dgm:pt modelId="{D276A236-A96E-4DAE-83EC-D5A2584C8E3C}" type="pres">
      <dgm:prSet presAssocID="{1BBB9CC3-0486-475D-8A9B-D4D85FCA4445}" presName="composite" presStyleCnt="0"/>
      <dgm:spPr/>
    </dgm:pt>
    <dgm:pt modelId="{C7114749-178D-40A9-872F-629CD047F9A6}" type="pres">
      <dgm:prSet presAssocID="{1BBB9CC3-0486-475D-8A9B-D4D85FCA4445}" presName="ParentText" presStyleLbl="node1" presStyleIdx="2" presStyleCnt="3" custScaleX="132844" custLinFactNeighborX="21806" custLinFactNeighborY="-14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46B92-925E-48E4-9C2E-7BFDC135C16E}" type="pres">
      <dgm:prSet presAssocID="{1BBB9CC3-0486-475D-8A9B-D4D85FCA4445}" presName="FinalChildText" presStyleLbl="revTx" presStyleIdx="2" presStyleCnt="3" custScaleX="192339" custLinFactNeighborX="99395" custLinFactNeighborY="-2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00B88-D92B-4652-862A-D43B47DC6FD7}" type="presOf" srcId="{0FFDB613-203C-4B84-A324-9E57A635B012}" destId="{3E146B92-925E-48E4-9C2E-7BFDC135C16E}" srcOrd="0" destOrd="1" presId="urn:microsoft.com/office/officeart/2005/8/layout/StepDownProcess"/>
    <dgm:cxn modelId="{28D5D293-DD14-4CCE-8F9C-12B1670D033C}" srcId="{FFEA8627-E639-4F57-8A25-0327C96A72BE}" destId="{1BBB9CC3-0486-475D-8A9B-D4D85FCA4445}" srcOrd="2" destOrd="0" parTransId="{3A705484-7E16-480D-BCF4-64B8A713B5E4}" sibTransId="{76D199A6-9916-4B93-AED3-F9B9E807A2D0}"/>
    <dgm:cxn modelId="{AFA799B6-8438-4AE4-803C-9B1E61A88E7F}" srcId="{F2A815CB-157E-4A9F-985A-7ADA5CDDD0D1}" destId="{7B82B8ED-41F2-459D-B9BE-D35807A753A3}" srcOrd="1" destOrd="0" parTransId="{D7E548B9-DFFA-4363-B459-2BCA8FE55B35}" sibTransId="{29954FE5-CE67-4CBE-8BA5-C36AF3C7876F}"/>
    <dgm:cxn modelId="{EBC873F3-BAB9-4D77-ACB0-F4EF61BB3DC7}" srcId="{72DC3289-2864-4845-B007-AE24A0874EAA}" destId="{EBF7C121-32DB-4750-8A05-71DEABB15D8F}" srcOrd="0" destOrd="0" parTransId="{9FE8DC98-8A24-4D08-A5A8-C9556764D039}" sibTransId="{BD2C8BA7-CB98-450D-B286-353DAAEC8EF3}"/>
    <dgm:cxn modelId="{76C1C73E-3F8F-4B33-953E-4F0D42220AC1}" srcId="{FFEA8627-E639-4F57-8A25-0327C96A72BE}" destId="{F2A815CB-157E-4A9F-985A-7ADA5CDDD0D1}" srcOrd="1" destOrd="0" parTransId="{4F3AED25-FCC2-42B7-AB6D-85CD50BED02F}" sibTransId="{C807107A-0B6F-4AC4-A8D7-97B94BA39CDD}"/>
    <dgm:cxn modelId="{DAAB58A9-0AF0-4C4C-A61E-367C4925ECE0}" type="presOf" srcId="{FFEA8627-E639-4F57-8A25-0327C96A72BE}" destId="{8CDC8710-5A9D-47A1-8BBA-44FA6E7EA585}" srcOrd="0" destOrd="0" presId="urn:microsoft.com/office/officeart/2005/8/layout/StepDownProcess"/>
    <dgm:cxn modelId="{E187599D-FA43-4931-8AF9-B8C6781E9E05}" type="presOf" srcId="{EE3579C8-EB98-43A7-84EA-25309277BBD1}" destId="{DD58C08C-9378-442E-88B0-E153402C09A5}" srcOrd="0" destOrd="2" presId="urn:microsoft.com/office/officeart/2005/8/layout/StepDownProcess"/>
    <dgm:cxn modelId="{CE96E0AF-C722-4FC0-8E3A-57C85C74ADC9}" type="presOf" srcId="{1BBB9CC3-0486-475D-8A9B-D4D85FCA4445}" destId="{C7114749-178D-40A9-872F-629CD047F9A6}" srcOrd="0" destOrd="0" presId="urn:microsoft.com/office/officeart/2005/8/layout/StepDownProcess"/>
    <dgm:cxn modelId="{85BB8C89-95DE-482E-A790-06C9C7E2B70B}" type="presOf" srcId="{7D111F39-864C-48EC-96BD-A372425E0606}" destId="{3E146B92-925E-48E4-9C2E-7BFDC135C16E}" srcOrd="0" destOrd="0" presId="urn:microsoft.com/office/officeart/2005/8/layout/StepDownProcess"/>
    <dgm:cxn modelId="{2EE44100-A823-44B2-906D-0227C0990EFE}" type="presOf" srcId="{7B82B8ED-41F2-459D-B9BE-D35807A753A3}" destId="{DD58C08C-9378-442E-88B0-E153402C09A5}" srcOrd="0" destOrd="1" presId="urn:microsoft.com/office/officeart/2005/8/layout/StepDownProcess"/>
    <dgm:cxn modelId="{DCFD310D-03E0-4438-9CF3-1268662DBC09}" srcId="{1BBB9CC3-0486-475D-8A9B-D4D85FCA4445}" destId="{0FFDB613-203C-4B84-A324-9E57A635B012}" srcOrd="1" destOrd="0" parTransId="{53FB2EA1-3977-4E3E-A0DF-87B0F95D6226}" sibTransId="{F9345E06-DC15-421F-9927-E5DA5744D43A}"/>
    <dgm:cxn modelId="{7CD1E0F5-B688-42FA-9AB4-D2140E72AD7B}" srcId="{F2A815CB-157E-4A9F-985A-7ADA5CDDD0D1}" destId="{DCEB8B17-3D73-4FE9-8B2D-E48F1B7BACC2}" srcOrd="0" destOrd="0" parTransId="{58D74230-8319-4A8E-B7B7-FB60D7221F34}" sibTransId="{A256F377-D7AA-493E-857E-CAEDC172AC92}"/>
    <dgm:cxn modelId="{B1B9D5E3-EF49-4861-9EB3-2AB2AD075E67}" srcId="{1BBB9CC3-0486-475D-8A9B-D4D85FCA4445}" destId="{7D111F39-864C-48EC-96BD-A372425E0606}" srcOrd="0" destOrd="0" parTransId="{6869F9CB-6D19-4B45-BF16-9E4514CE711F}" sibTransId="{A004102A-B83C-4748-8CFC-281C08D1A01F}"/>
    <dgm:cxn modelId="{DC62BBDF-70A0-4ECD-9350-98D57BC34E2E}" type="presOf" srcId="{F2A815CB-157E-4A9F-985A-7ADA5CDDD0D1}" destId="{7A47E782-2DBE-453C-A1C4-4F1E89650D72}" srcOrd="0" destOrd="0" presId="urn:microsoft.com/office/officeart/2005/8/layout/StepDownProcess"/>
    <dgm:cxn modelId="{C165C48F-3D19-4C09-831E-DCA8833C0088}" srcId="{FFEA8627-E639-4F57-8A25-0327C96A72BE}" destId="{72DC3289-2864-4845-B007-AE24A0874EAA}" srcOrd="0" destOrd="0" parTransId="{3BCBF4AC-6584-4417-8057-700233FBADF4}" sibTransId="{5E811841-543C-4C35-AB28-7F2ED84FF194}"/>
    <dgm:cxn modelId="{5310847A-D52C-417F-9498-325B318D86DA}" type="presOf" srcId="{EBF7C121-32DB-4750-8A05-71DEABB15D8F}" destId="{DEE14D54-A894-43D8-A2C7-33BAC2FD5396}" srcOrd="0" destOrd="0" presId="urn:microsoft.com/office/officeart/2005/8/layout/StepDownProcess"/>
    <dgm:cxn modelId="{D0B82C3E-E4AF-484E-8592-C0E5B7A6A9FE}" type="presOf" srcId="{72DC3289-2864-4845-B007-AE24A0874EAA}" destId="{D029DE37-1198-4BAE-B139-722B9A32C1DF}" srcOrd="0" destOrd="0" presId="urn:microsoft.com/office/officeart/2005/8/layout/StepDownProcess"/>
    <dgm:cxn modelId="{5C1591F6-3472-4B03-85A2-A089B5A6AC93}" type="presOf" srcId="{DCEB8B17-3D73-4FE9-8B2D-E48F1B7BACC2}" destId="{DD58C08C-9378-442E-88B0-E153402C09A5}" srcOrd="0" destOrd="0" presId="urn:microsoft.com/office/officeart/2005/8/layout/StepDownProcess"/>
    <dgm:cxn modelId="{7914AE70-3269-484A-91A9-530EDB8CF35C}" srcId="{F2A815CB-157E-4A9F-985A-7ADA5CDDD0D1}" destId="{EE3579C8-EB98-43A7-84EA-25309277BBD1}" srcOrd="2" destOrd="0" parTransId="{1BDE977C-B9C6-40A2-9422-5F5A6C638D4E}" sibTransId="{6594B69B-0904-4F3F-85C0-B5CCDEB39443}"/>
    <dgm:cxn modelId="{A95D49E8-63D2-4C50-A972-BC85E1D64B8A}" type="presParOf" srcId="{8CDC8710-5A9D-47A1-8BBA-44FA6E7EA585}" destId="{1B8A24B9-DE75-44AE-8E06-D39AC36CC792}" srcOrd="0" destOrd="0" presId="urn:microsoft.com/office/officeart/2005/8/layout/StepDownProcess"/>
    <dgm:cxn modelId="{6B674063-C203-401F-8B16-EA7B1330B329}" type="presParOf" srcId="{1B8A24B9-DE75-44AE-8E06-D39AC36CC792}" destId="{52A3E657-21AD-4C85-8EC2-E7DF30317388}" srcOrd="0" destOrd="0" presId="urn:microsoft.com/office/officeart/2005/8/layout/StepDownProcess"/>
    <dgm:cxn modelId="{5D94C4A1-67CE-4F62-9205-3BABDC39961A}" type="presParOf" srcId="{1B8A24B9-DE75-44AE-8E06-D39AC36CC792}" destId="{D029DE37-1198-4BAE-B139-722B9A32C1DF}" srcOrd="1" destOrd="0" presId="urn:microsoft.com/office/officeart/2005/8/layout/StepDownProcess"/>
    <dgm:cxn modelId="{34C8E5F1-C84A-4047-825A-1F9B8B96ED51}" type="presParOf" srcId="{1B8A24B9-DE75-44AE-8E06-D39AC36CC792}" destId="{DEE14D54-A894-43D8-A2C7-33BAC2FD5396}" srcOrd="2" destOrd="0" presId="urn:microsoft.com/office/officeart/2005/8/layout/StepDownProcess"/>
    <dgm:cxn modelId="{405EE6BF-C9B3-432B-A72A-9D496FAE23F1}" type="presParOf" srcId="{8CDC8710-5A9D-47A1-8BBA-44FA6E7EA585}" destId="{171F6456-FB72-4D20-AD33-AD203785A350}" srcOrd="1" destOrd="0" presId="urn:microsoft.com/office/officeart/2005/8/layout/StepDownProcess"/>
    <dgm:cxn modelId="{66175729-26FB-4F42-9F27-E9A39F946E71}" type="presParOf" srcId="{8CDC8710-5A9D-47A1-8BBA-44FA6E7EA585}" destId="{03E66781-F859-480E-8392-2B4B2A74246A}" srcOrd="2" destOrd="0" presId="urn:microsoft.com/office/officeart/2005/8/layout/StepDownProcess"/>
    <dgm:cxn modelId="{73E2A340-A57D-4EED-8B01-6FE2FD41E01F}" type="presParOf" srcId="{03E66781-F859-480E-8392-2B4B2A74246A}" destId="{BC7F4CD9-036A-465D-834E-060C268F472E}" srcOrd="0" destOrd="0" presId="urn:microsoft.com/office/officeart/2005/8/layout/StepDownProcess"/>
    <dgm:cxn modelId="{5344E839-A7F1-4627-B07A-B9F6BF0E3C96}" type="presParOf" srcId="{03E66781-F859-480E-8392-2B4B2A74246A}" destId="{7A47E782-2DBE-453C-A1C4-4F1E89650D72}" srcOrd="1" destOrd="0" presId="urn:microsoft.com/office/officeart/2005/8/layout/StepDownProcess"/>
    <dgm:cxn modelId="{F5223D5D-67E5-4215-AFF1-645ACCDBA9F4}" type="presParOf" srcId="{03E66781-F859-480E-8392-2B4B2A74246A}" destId="{DD58C08C-9378-442E-88B0-E153402C09A5}" srcOrd="2" destOrd="0" presId="urn:microsoft.com/office/officeart/2005/8/layout/StepDownProcess"/>
    <dgm:cxn modelId="{F5202C5F-502A-4D56-9A47-B333357762FF}" type="presParOf" srcId="{8CDC8710-5A9D-47A1-8BBA-44FA6E7EA585}" destId="{D4D25469-789B-47FF-AD81-829C59C01492}" srcOrd="3" destOrd="0" presId="urn:microsoft.com/office/officeart/2005/8/layout/StepDownProcess"/>
    <dgm:cxn modelId="{969728E7-F6DA-4715-ACC3-AD3ACD6F6851}" type="presParOf" srcId="{8CDC8710-5A9D-47A1-8BBA-44FA6E7EA585}" destId="{D276A236-A96E-4DAE-83EC-D5A2584C8E3C}" srcOrd="4" destOrd="0" presId="urn:microsoft.com/office/officeart/2005/8/layout/StepDownProcess"/>
    <dgm:cxn modelId="{49CCB50C-8EC0-41CF-922E-618DD36386FB}" type="presParOf" srcId="{D276A236-A96E-4DAE-83EC-D5A2584C8E3C}" destId="{C7114749-178D-40A9-872F-629CD047F9A6}" srcOrd="0" destOrd="0" presId="urn:microsoft.com/office/officeart/2005/8/layout/StepDownProcess"/>
    <dgm:cxn modelId="{C07B87D7-ECD3-4199-B8B7-7635BC2C3AE1}" type="presParOf" srcId="{D276A236-A96E-4DAE-83EC-D5A2584C8E3C}" destId="{3E146B92-925E-48E4-9C2E-7BFDC135C16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3E657-21AD-4C85-8EC2-E7DF30317388}">
      <dsp:nvSpPr>
        <dsp:cNvPr id="0" name=""/>
        <dsp:cNvSpPr/>
      </dsp:nvSpPr>
      <dsp:spPr>
        <a:xfrm rot="5400000">
          <a:off x="2522150" y="1305185"/>
          <a:ext cx="1154323" cy="1314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9DE37-1198-4BAE-B139-722B9A32C1DF}">
      <dsp:nvSpPr>
        <dsp:cNvPr id="0" name=""/>
        <dsp:cNvSpPr/>
      </dsp:nvSpPr>
      <dsp:spPr>
        <a:xfrm>
          <a:off x="1447322" y="25594"/>
          <a:ext cx="3481207" cy="13601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Предварительная экспертиза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3732" y="92004"/>
        <a:ext cx="3348387" cy="1227358"/>
      </dsp:txXfrm>
    </dsp:sp>
    <dsp:sp modelId="{DEE14D54-A894-43D8-A2C7-33BAC2FD5396}">
      <dsp:nvSpPr>
        <dsp:cNvPr id="0" name=""/>
        <dsp:cNvSpPr/>
      </dsp:nvSpPr>
      <dsp:spPr>
        <a:xfrm>
          <a:off x="4989480" y="187914"/>
          <a:ext cx="2165472" cy="109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месту выполнения или по направлению ВАК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9480" y="187914"/>
        <a:ext cx="2165472" cy="1099356"/>
      </dsp:txXfrm>
    </dsp:sp>
    <dsp:sp modelId="{BC7F4CD9-036A-465D-834E-060C268F472E}">
      <dsp:nvSpPr>
        <dsp:cNvPr id="0" name=""/>
        <dsp:cNvSpPr/>
      </dsp:nvSpPr>
      <dsp:spPr>
        <a:xfrm rot="5400000">
          <a:off x="4724615" y="2833114"/>
          <a:ext cx="1154323" cy="1314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7E782-2DBE-453C-A1C4-4F1E89650D72}">
      <dsp:nvSpPr>
        <dsp:cNvPr id="0" name=""/>
        <dsp:cNvSpPr/>
      </dsp:nvSpPr>
      <dsp:spPr>
        <a:xfrm>
          <a:off x="3982055" y="1566553"/>
          <a:ext cx="3564609" cy="13601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Совет по защите диссертаций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8465" y="1632963"/>
        <a:ext cx="3431789" cy="1227358"/>
      </dsp:txXfrm>
    </dsp:sp>
    <dsp:sp modelId="{DD58C08C-9378-442E-88B0-E153402C09A5}">
      <dsp:nvSpPr>
        <dsp:cNvPr id="0" name=""/>
        <dsp:cNvSpPr/>
      </dsp:nvSpPr>
      <dsp:spPr>
        <a:xfrm>
          <a:off x="7694733" y="1568100"/>
          <a:ext cx="2946136" cy="131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Первичная экспертиза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Экспертиза официальными оппонентами и оппонирующей организацией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Публичная защита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94733" y="1568100"/>
        <a:ext cx="2946136" cy="1316610"/>
      </dsp:txXfrm>
    </dsp:sp>
    <dsp:sp modelId="{C7114749-178D-40A9-872F-629CD047F9A6}">
      <dsp:nvSpPr>
        <dsp:cNvPr id="0" name=""/>
        <dsp:cNvSpPr/>
      </dsp:nvSpPr>
      <dsp:spPr>
        <a:xfrm>
          <a:off x="6192584" y="3061893"/>
          <a:ext cx="2581427" cy="13601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ВАК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994" y="3128303"/>
        <a:ext cx="2448607" cy="1227358"/>
      </dsp:txXfrm>
    </dsp:sp>
    <dsp:sp modelId="{3E146B92-925E-48E4-9C2E-7BFDC135C16E}">
      <dsp:nvSpPr>
        <dsp:cNvPr id="0" name=""/>
        <dsp:cNvSpPr/>
      </dsp:nvSpPr>
      <dsp:spPr>
        <a:xfrm>
          <a:off x="8783400" y="3178580"/>
          <a:ext cx="2718327" cy="109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Экспертный совет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Президиум 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3400" y="3178580"/>
        <a:ext cx="2718327" cy="1099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3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2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1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3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0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2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2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6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306E-452E-46DF-88AC-E7819FCA8D7E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342F-AA92-4517-B673-692E0CDB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ravo.by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ak.minobrnauki.gov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309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диссертация может быть отклонена в ВАК?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примеры педагогических работ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67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4345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Методологический аппарат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3049" y="1469448"/>
            <a:ext cx="4735367" cy="556216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трактуются и применяются научные методы.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основания декларативны; избыточность либо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фантазийность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подходов.</a:t>
            </a:r>
          </a:p>
          <a:p>
            <a:pPr marL="514350" indent="-514350">
              <a:buAutoNum type="arabicPeriod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согласованность цели и задач; одна из задач повторяет цель исследования; обозначены различные предметы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0817" y="1469015"/>
            <a:ext cx="6601691" cy="186993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Диссертантом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лонгитюдного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эксперимента, тогда как изучения одной и той же группы по одной и той же методике в течение длительного времени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проводилось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работе диссертантом использован метод «поперечных срезов» (не «продольных»).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160817" y="3542001"/>
            <a:ext cx="6601691" cy="2896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диссертации заявлены подходы: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антропогуманитарный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(«антропологический+ гуманитарный»), интегративно-интенсивный («интегративный+ интенсивный») и т.д.</a:t>
            </a: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теоретико-методических оснований изучения взаимодействия учреждений образования и семьи в воспитании детей и подростков заявлено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подходов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(гносеологический,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полисубъектный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аксиологический, индивидуальный, средовой).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+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выносимые на защиту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3328" y="1843664"/>
            <a:ext cx="4391890" cy="94615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Псевдоновизна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 и хорошо известных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положений.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формулировки положений, выносимых на защиту.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8416" y="1843664"/>
            <a:ext cx="6601691" cy="244893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 функционирования образовательного пространства вуза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диссертантом отнесено: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учебно-методической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научно-методического обеспечения, материальных средств, территории, учебных зданий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отмечает, что каждый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 обладает перечисленными характеристиками и соответствующими условиями функционирования образовательного пространства.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новизна?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008416" y="4470975"/>
            <a:ext cx="6601691" cy="18992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названа методика совершенствования учебно-тренировочного процесса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описания ее содержания и преимуществ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применения в сравнении с уже известными методиками.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5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Доказательная сила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теоретических выводов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8950" y="1825625"/>
            <a:ext cx="4373995" cy="498388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Реферативный характер обзора источников.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либо некорректно осуществлена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операционализация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понятий; неверно трактуются научные понятия.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описаны современные подходы.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изучена иностранная литература.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Ошибочные утверждения, искажение историко-педагогических фактов.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8418" y="1825626"/>
            <a:ext cx="6707332" cy="1247774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источников типа «Иванов говорил, Петров указывал, Сидоров писал и т.д.»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008417" y="3208338"/>
            <a:ext cx="6707333" cy="1757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опирается преимущественно на работы отечественных авторов прошлого столетия. В списке цитированных источников основное место занимают работы 50-80-летней давности. (Диссертация не историко-педагогическая.)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008418" y="5149850"/>
            <a:ext cx="6707332" cy="1416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периоду IХ – 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вв. диссертантом отнесена работа общественных деятелей, которые жили в другую эпоху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В.Г.Белинский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(1811 – 1848),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А.И.Герцен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(1812 – 1870).</a:t>
            </a:r>
          </a:p>
        </p:txBody>
      </p:sp>
    </p:spTree>
    <p:extLst>
      <p:ext uri="{BB962C8B-B14F-4D97-AF65-F5344CB8AC3E}">
        <p14:creationId xmlns:p14="http://schemas.microsoft.com/office/powerpoint/2010/main" val="352614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3055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Доказательная сила практических выводов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100" y="1356121"/>
            <a:ext cx="4933950" cy="541297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стандартам использования статистического инструментария.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обоснования выбора методик, некорректный дизайн экспериментального исследования.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четкого описания экспериментального плана </a:t>
            </a:r>
          </a:p>
          <a:p>
            <a:pPr marL="514350" indent="-514350">
              <a:buAutoNum type="arabicPeriod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ерепрезентативность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выборки; нет четкой системы критериев.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длительность эксперимента.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выводы не аргументированы либо отсутствуют.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9050" y="1416084"/>
            <a:ext cx="6601691" cy="136094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используются методы корреляционного анализа, предназначенные для переменных в метрической шкале (ранговой, интервальной, абсолютной), в отношении переменных, выраженных в номинальной шкале.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099050" y="4076372"/>
            <a:ext cx="6601691" cy="1067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Заявленная цель исследования – выявить отношение, мнение. Инструментарий – структурированное интервью с закрытыми ответами, которые могут не отражать точку зрения испытуемого.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099050" y="5307422"/>
            <a:ext cx="6601691" cy="1385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– выявление и методическое обеспечение педагогических условий развития отдельной группы компетенций старших школьников. Диссертация содержит материал о проведении опроса на выборке из 20 студентов колледжа и 70 магистрантов вуза, что не позволяет достичь поставленной цели.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099050" y="2951062"/>
            <a:ext cx="6601691" cy="951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эмпирического метода указано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педнаблюдение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содержании диссертации отсутствует программа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318503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8818" y="1825625"/>
            <a:ext cx="4274127" cy="37369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Неправомерные заимствования; копирование обзора источников.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приводимых в диссертации статданных; не подтверждено авторство методических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94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560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5181600" y="1943100"/>
            <a:ext cx="6601691" cy="39243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белорусского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исследователя были обнаружены множественные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совпадения с фрагментами текстов 2014 года российского автора.</a:t>
            </a: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Диссертантом использованы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приемы: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 изложения результатов теоретического анализа; теоретического обзора полностью или частично с перенесением источников и страниц цитирования;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цитатной основы, что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создавало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иллюзию анализа автором диссертации большого объема авторитетной литературы из разных дисциплин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искаженное представление об объеме самостоятельно изученной литературы.</a:t>
            </a:r>
          </a:p>
          <a:p>
            <a:pPr marL="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5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экспертизы диссертации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047725"/>
              </p:ext>
            </p:extLst>
          </p:nvPr>
        </p:nvGraphicFramePr>
        <p:xfrm>
          <a:off x="203200" y="1946274"/>
          <a:ext cx="11544300" cy="44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75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50" y="37147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999" y="1825625"/>
            <a:ext cx="551180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 </a:t>
            </a:r>
          </a:p>
          <a:p>
            <a:pPr marL="457200" lvl="1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ВАК: 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https://vak.gov.by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859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ru-RU" sz="1800" u="sng" dirty="0" smtClean="0">
              <a:hlinkClick r:id="rId2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правовой интернет-портал Республики Беларусь: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https://pravo.by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673" t="14436" r="35732" b="37733"/>
          <a:stretch/>
        </p:blipFill>
        <p:spPr>
          <a:xfrm>
            <a:off x="1330323" y="3778068"/>
            <a:ext cx="4689477" cy="239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133" t="6238" r="21232" b="34649"/>
          <a:stretch/>
        </p:blipFill>
        <p:spPr>
          <a:xfrm>
            <a:off x="6654897" y="3778068"/>
            <a:ext cx="4951629" cy="239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0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экспертизы в ВАК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психолого-педагогических диссертаций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791976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9748247"/>
              </p:ext>
            </p:extLst>
          </p:nvPr>
        </p:nvGraphicFramePr>
        <p:xfrm>
          <a:off x="6262255" y="2414443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631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ВАК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3702395"/>
              </p:ext>
            </p:extLst>
          </p:nvPr>
        </p:nvGraphicFramePr>
        <p:xfrm>
          <a:off x="1098550" y="1806575"/>
          <a:ext cx="10198100" cy="471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875">
                  <a:extLst>
                    <a:ext uri="{9D8B030D-6E8A-4147-A177-3AD203B41FA5}">
                      <a16:colId xmlns:a16="http://schemas.microsoft.com/office/drawing/2014/main" val="796755251"/>
                    </a:ext>
                  </a:extLst>
                </a:gridCol>
                <a:gridCol w="6350225">
                  <a:extLst>
                    <a:ext uri="{9D8B030D-6E8A-4147-A177-3AD203B41FA5}">
                      <a16:colId xmlns:a16="http://schemas.microsoft.com/office/drawing/2014/main" val="537932315"/>
                    </a:ext>
                  </a:extLst>
                </a:gridCol>
              </a:tblGrid>
              <a:tr h="1146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Частотность упоминаний в документах, обосновывающих отрицательные решения по диссертациям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</a:t>
                      </a:r>
                      <a:r>
                        <a:rPr lang="ru-RU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диссертационного исследования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444254"/>
                  </a:ext>
                </a:extLst>
              </a:tr>
              <a:tr h="4421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Опытно-экспериментальная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560477"/>
                  </a:ext>
                </a:extLst>
              </a:tr>
              <a:tr h="4421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анализ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750644"/>
                  </a:ext>
                </a:extLst>
              </a:tr>
              <a:tr h="4421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новизна + положения, выносимые на защиту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42449"/>
                  </a:ext>
                </a:extLst>
              </a:tr>
              <a:tr h="4421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Методологический аппарат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432792"/>
                  </a:ext>
                </a:extLst>
              </a:tr>
              <a:tr h="4421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специальность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01943"/>
                  </a:ext>
                </a:extLst>
              </a:tr>
              <a:tr h="4421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выводы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162882"/>
                  </a:ext>
                </a:extLst>
              </a:tr>
              <a:tr h="4421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диссертации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5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8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92150" y="5544126"/>
            <a:ext cx="4052455" cy="1316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https://vak.minobrnauki.gov.ru/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86055" y="5493328"/>
            <a:ext cx="5140036" cy="614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Цыркун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И.И. Характерные особенности отклоненных Высшей аттестационной комиссией диссертаций в области педагогических наук //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выхаванне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2015. – № 7. – С. 57-62.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589" t="12546" r="43972" b="17478"/>
          <a:stretch/>
        </p:blipFill>
        <p:spPr>
          <a:xfrm>
            <a:off x="692150" y="251248"/>
            <a:ext cx="3409950" cy="50767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7159" t="16670" r="30542" b="20223"/>
          <a:stretch/>
        </p:blipFill>
        <p:spPr>
          <a:xfrm>
            <a:off x="6109095" y="276267"/>
            <a:ext cx="4572760" cy="50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6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специальность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24745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темы диссертации и ее содержания специальности.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466" t="16657" r="31432" b="6509"/>
          <a:stretch/>
        </p:blipFill>
        <p:spPr>
          <a:xfrm>
            <a:off x="5410200" y="1887970"/>
            <a:ext cx="5465618" cy="47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9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24745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не актуальна.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диссертабельна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8418" y="1825625"/>
            <a:ext cx="6345382" cy="435133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на тему формирования определенной группы компетенций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у детей дошкольного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иссертант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заявляет о выявленной им проблеме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контроля качества воспитательного процесса в стране.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как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2004 года прово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дится Республиканский мониторинг качества общего среднего образования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компонентов национальной системы оценки качества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7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48401" y="4628790"/>
            <a:ext cx="4830042" cy="1441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http://science-expert.ru/edu/themes?ysclid=ltefeg7783669563288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691" t="16347" r="36814" b="11843"/>
          <a:stretch/>
        </p:blipFill>
        <p:spPr>
          <a:xfrm>
            <a:off x="1766452" y="406689"/>
            <a:ext cx="4080167" cy="57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75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844</Words>
  <Application>Microsoft Office PowerPoint</Application>
  <PresentationFormat>Широкоэкранный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Почему диссертация может быть отклонена в ВАК?  Статистика и примеры педагогических работ</vt:lpstr>
      <vt:lpstr>Этапы экспертизы диссертации</vt:lpstr>
      <vt:lpstr>Нормативные правовые документы</vt:lpstr>
      <vt:lpstr>Статистика экспертизы в ВАК психолого-педагогических диссертаций</vt:lpstr>
      <vt:lpstr>Основные причины отклонений диссертаций в ВАК </vt:lpstr>
      <vt:lpstr>Презентация PowerPoint</vt:lpstr>
      <vt:lpstr>Научная специальность</vt:lpstr>
      <vt:lpstr>Актуальность темы исследования</vt:lpstr>
      <vt:lpstr>Презентация PowerPoint</vt:lpstr>
      <vt:lpstr>Методологический аппарат</vt:lpstr>
      <vt:lpstr>Новизна +  положения, выносимые на защиту</vt:lpstr>
      <vt:lpstr>Доказательная сила  теоретических выводов</vt:lpstr>
      <vt:lpstr>Доказательная сила практических выводов</vt:lpstr>
      <vt:lpstr>Заимствования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Фурса Ирина Анатольевна</dc:creator>
  <cp:lastModifiedBy>Фурса Ирина Анатольевна</cp:lastModifiedBy>
  <cp:revision>41</cp:revision>
  <dcterms:created xsi:type="dcterms:W3CDTF">2024-03-05T07:28:54Z</dcterms:created>
  <dcterms:modified xsi:type="dcterms:W3CDTF">2024-03-12T07:39:51Z</dcterms:modified>
</cp:coreProperties>
</file>