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85" r:id="rId2"/>
    <p:sldId id="287" r:id="rId3"/>
    <p:sldId id="258" r:id="rId4"/>
    <p:sldId id="290" r:id="rId5"/>
    <p:sldId id="277" r:id="rId6"/>
    <p:sldId id="261" r:id="rId7"/>
    <p:sldId id="293" r:id="rId8"/>
    <p:sldId id="294" r:id="rId9"/>
    <p:sldId id="282" r:id="rId10"/>
    <p:sldId id="275" r:id="rId11"/>
    <p:sldId id="286" r:id="rId12"/>
    <p:sldId id="276" r:id="rId13"/>
    <p:sldId id="284" r:id="rId14"/>
    <p:sldId id="272" r:id="rId15"/>
  </p:sldIdLst>
  <p:sldSz cx="9144000" cy="6858000" type="screen4x3"/>
  <p:notesSz cx="6858000" cy="994568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113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208" cy="498964"/>
          </a:xfrm>
          <a:prstGeom prst="rect">
            <a:avLst/>
          </a:prstGeom>
        </p:spPr>
        <p:txBody>
          <a:bodyPr vert="horz" lIns="92080" tIns="46040" rIns="92080" bIns="4604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5177" y="0"/>
            <a:ext cx="2971208" cy="498964"/>
          </a:xfrm>
          <a:prstGeom prst="rect">
            <a:avLst/>
          </a:prstGeom>
        </p:spPr>
        <p:txBody>
          <a:bodyPr vert="horz" lIns="92080" tIns="46040" rIns="92080" bIns="46040" rtlCol="0"/>
          <a:lstStyle>
            <a:lvl1pPr algn="r">
              <a:defRPr sz="1200"/>
            </a:lvl1pPr>
          </a:lstStyle>
          <a:p>
            <a:fld id="{41C151FE-5A9F-437F-AD82-D185959B9D57}" type="datetimeFigureOut">
              <a:rPr kumimoji="1" lang="ja-JP" altLang="en-US" smtClean="0"/>
              <a:t>2019/11/29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46724"/>
            <a:ext cx="2971208" cy="498964"/>
          </a:xfrm>
          <a:prstGeom prst="rect">
            <a:avLst/>
          </a:prstGeom>
        </p:spPr>
        <p:txBody>
          <a:bodyPr vert="horz" lIns="92080" tIns="46040" rIns="92080" bIns="4604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5177" y="9446724"/>
            <a:ext cx="2971208" cy="498964"/>
          </a:xfrm>
          <a:prstGeom prst="rect">
            <a:avLst/>
          </a:prstGeom>
        </p:spPr>
        <p:txBody>
          <a:bodyPr vert="horz" lIns="92080" tIns="46040" rIns="92080" bIns="46040" rtlCol="0" anchor="b"/>
          <a:lstStyle>
            <a:lvl1pPr algn="r">
              <a:defRPr sz="1200"/>
            </a:lvl1pPr>
          </a:lstStyle>
          <a:p>
            <a:fld id="{49557D78-3137-4440-96DB-9405E49FD84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135605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F8029D-6789-4720-A498-1C627F8C0C01}" type="datetimeFigureOut">
              <a:rPr kumimoji="1" lang="ja-JP" altLang="en-US" smtClean="0"/>
              <a:t>2019/11/29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43013"/>
            <a:ext cx="447675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786313"/>
            <a:ext cx="5486400" cy="39163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7213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9447213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68D80D-7E0B-4654-95B7-D12C87487A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36546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A384FF-115A-4A39-97EC-107BEC0DE88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6794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A384FF-115A-4A39-97EC-107BEC0DE88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5757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A384FF-115A-4A39-97EC-107BEC0DE88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0659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A384FF-115A-4A39-97EC-107BEC0DE88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8367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A384FF-115A-4A39-97EC-107BEC0DE88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984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A384FF-115A-4A39-97EC-107BEC0DE88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3181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A384FF-115A-4A39-97EC-107BEC0DE88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7238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A384FF-115A-4A39-97EC-107BEC0DE88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4302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A384FF-115A-4A39-97EC-107BEC0DE88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8351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A384FF-115A-4A39-97EC-107BEC0DE88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4114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A384FF-115A-4A39-97EC-107BEC0DE88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916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0A384FF-115A-4A39-97EC-107BEC0DE88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2959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1257299" y="5334000"/>
            <a:ext cx="6477000" cy="14478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чтения и письма в Японии</a:t>
            </a: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299" y="381000"/>
            <a:ext cx="7239000" cy="482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5063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altLang="ja-JP" sz="4400" b="1" dirty="0">
                <a:latin typeface="Times New Roman" panose="02020603050405020304" pitchFamily="18" charset="0"/>
                <a:cs typeface="Times New Roman" pitchFamily="18" charset="0"/>
              </a:rPr>
              <a:t>ИМЕННЫЕ СУФФИКСЫ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3810000"/>
            <a:ext cx="2828926" cy="2828926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7100" y="2895600"/>
            <a:ext cx="1524000" cy="3372255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3074" y="2837251"/>
            <a:ext cx="3257550" cy="2387212"/>
          </a:xfrm>
          <a:prstGeom prst="rect">
            <a:avLst/>
          </a:prstGeom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6334124" y="1935163"/>
            <a:ext cx="1695450" cy="71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Сан</a:t>
            </a:r>
            <a:endParaRPr lang="ru-RU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3381375" y="2034381"/>
            <a:ext cx="1695450" cy="71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Кун</a:t>
            </a:r>
            <a:endParaRPr lang="ru-RU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642938" y="3200400"/>
            <a:ext cx="1695450" cy="71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Чан</a:t>
            </a:r>
            <a:endParaRPr lang="ru-RU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940248"/>
            <a:ext cx="3970136" cy="3055144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940249"/>
            <a:ext cx="4315996" cy="3055143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529104" y="1905000"/>
            <a:ext cx="3433296" cy="71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ja-JP" alt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〇〇</a:t>
            </a:r>
            <a:r>
              <a:rPr lang="ru-RU" altLang="ja-JP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с</a:t>
            </a:r>
            <a:r>
              <a:rPr lang="ru-RU" altLang="ja-JP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енсей</a:t>
            </a:r>
            <a:endParaRPr lang="ru-RU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5029200" y="1905000"/>
            <a:ext cx="3581400" cy="71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ja-JP" alt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〇〇</a:t>
            </a:r>
            <a:r>
              <a:rPr lang="ru-RU" altLang="ja-JP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сан</a:t>
            </a:r>
            <a:endParaRPr lang="ru-RU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31096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492" y="2590800"/>
            <a:ext cx="4300233" cy="3179866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5252" y="2590800"/>
            <a:ext cx="4245285" cy="3179866"/>
          </a:xfrm>
          <a:prstGeom prst="rect">
            <a:avLst/>
          </a:prstGeom>
        </p:spPr>
      </p:pic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704121" y="1592263"/>
            <a:ext cx="3608973" cy="884236"/>
          </a:xfrm>
        </p:spPr>
        <p:txBody>
          <a:bodyPr>
            <a:normAutofit/>
          </a:bodyPr>
          <a:lstStyle/>
          <a:p>
            <a:r>
              <a:rPr lang="ru-RU" altLang="ja-JP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ГРАММАТИКА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4798594" y="1455737"/>
            <a:ext cx="4038600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ru-RU" altLang="ja-JP" sz="4800" b="1" dirty="0" smtClean="0">
                <a:latin typeface="Times New Roman" panose="02020603050405020304" pitchFamily="18" charset="0"/>
                <a:cs typeface="Times New Roman" pitchFamily="18" charset="0"/>
              </a:rPr>
              <a:t>клавиатура</a:t>
            </a:r>
            <a:endParaRPr lang="ru-RU" sz="4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462643" y="457200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ru-RU" altLang="ja-JP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По-японски Спасибо</a:t>
            </a:r>
            <a:endParaRPr lang="ru-RU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495300" y="1654076"/>
            <a:ext cx="78105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altLang="ja-JP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Домо</a:t>
            </a:r>
            <a:r>
              <a:rPr lang="ja-JP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ru-RU" altLang="ja-JP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</a:t>
            </a:r>
            <a:r>
              <a:rPr lang="ja-JP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endParaRPr lang="en-US" altLang="ja-JP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altLang="ja-JP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Аригато</a:t>
            </a:r>
            <a:r>
              <a:rPr lang="ja-JP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ru-RU" altLang="ja-JP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</a:t>
            </a:r>
            <a:r>
              <a:rPr lang="ja-JP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endParaRPr lang="ru-RU" altLang="ja-JP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altLang="ja-JP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Домо аригато</a:t>
            </a:r>
            <a:r>
              <a:rPr lang="ja-JP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ru-RU" altLang="ja-JP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Большое спасибо</a:t>
            </a:r>
            <a:r>
              <a:rPr lang="ja-JP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r>
              <a:rPr lang="ru-RU" altLang="ja-JP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ru-RU" altLang="ja-JP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Домо аригатогозаимасу</a:t>
            </a:r>
            <a:r>
              <a:rPr lang="ja-JP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ru-RU" altLang="ja-JP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Большое спасибо</a:t>
            </a:r>
            <a:r>
              <a:rPr lang="ja-JP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r>
              <a:rPr lang="ru-RU" altLang="ja-JP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2743" y="4161617"/>
            <a:ext cx="6629400" cy="257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7202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441779" y="5257800"/>
            <a:ext cx="8229600" cy="1371600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Аригато 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внимание!</a:t>
            </a:r>
          </a:p>
        </p:txBody>
      </p:sp>
      <p:pic>
        <p:nvPicPr>
          <p:cNvPr id="5122" name="Picture 2" descr="C:\Users\User\Documents\Студконференция 2020\япон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8679" y="762000"/>
            <a:ext cx="7035800" cy="39576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362200"/>
            <a:ext cx="4400550" cy="4400550"/>
          </a:xfrm>
          <a:prstGeom prst="rect">
            <a:avLst/>
          </a:prstGeom>
        </p:spPr>
      </p:pic>
      <p:sp>
        <p:nvSpPr>
          <p:cNvPr id="9" name="正方形/長方形 8"/>
          <p:cNvSpPr/>
          <p:nvPr/>
        </p:nvSpPr>
        <p:spPr>
          <a:xfrm>
            <a:off x="152400" y="534456"/>
            <a:ext cx="8820150" cy="18277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altLang="ja-JP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японском </a:t>
            </a:r>
            <a:r>
              <a:rPr lang="ru-RU" altLang="ja-JP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языке</a:t>
            </a:r>
            <a:endParaRPr lang="en-US" altLang="ja-JP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altLang="ja-JP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 </a:t>
            </a:r>
            <a:r>
              <a:rPr lang="ru-RU" altLang="ja-JP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тысяч </a:t>
            </a:r>
            <a:r>
              <a:rPr lang="ru-RU" altLang="ja-JP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иероглифов</a:t>
            </a:r>
            <a:endParaRPr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9933884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588657" y="228600"/>
            <a:ext cx="8001000" cy="914400"/>
          </a:xfrm>
        </p:spPr>
        <p:txBody>
          <a:bodyPr/>
          <a:lstStyle/>
          <a:p>
            <a:pPr algn="ctr"/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Японская азбука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752600"/>
            <a:ext cx="8920195" cy="4114800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4120539"/>
            <a:ext cx="3803909" cy="269265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1748518" y="1295400"/>
            <a:ext cx="5486400" cy="990600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иероглифов</a:t>
            </a:r>
          </a:p>
        </p:txBody>
      </p:sp>
      <p:sp>
        <p:nvSpPr>
          <p:cNvPr id="512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895600"/>
            <a:ext cx="8686800" cy="259080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</a:t>
            </a:r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чит</a:t>
            </a:r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ть иер</a:t>
            </a:r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глифы по-яп</a:t>
            </a:r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нски,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</a:t>
            </a:r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льзуя «</a:t>
            </a:r>
            <a:r>
              <a:rPr lang="ru-RU" sz="3200" i="1" dirty="0" smtClean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кун»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яп</a:t>
            </a:r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нцы не отбр</a:t>
            </a:r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сили и кит</a:t>
            </a:r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йское чт</a:t>
            </a:r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ние «</a:t>
            </a:r>
            <a:r>
              <a:rPr lang="ru-RU" sz="3200" i="1" dirty="0" smtClean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он</a:t>
            </a:r>
            <a:r>
              <a:rPr lang="ru-RU" sz="3200" dirty="0" smtClean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»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5125" name="Picture 5" descr="C:\Documents and Settings\пользователь\Рабочий стол\япония\shod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81000"/>
            <a:ext cx="2667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 descr="C:\Documents and Settings\пользователь\Рабочий стол\япония\shod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381000"/>
            <a:ext cx="3048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39897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ocuments\Студконференция 2020\катакана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304800"/>
            <a:ext cx="7772400" cy="63563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077200" cy="762000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Женское и мужское написание</a:t>
            </a:r>
          </a:p>
        </p:txBody>
      </p:sp>
      <p:sp>
        <p:nvSpPr>
          <p:cNvPr id="7171" name="Текст 3"/>
          <p:cNvSpPr>
            <a:spLocks noGrp="1"/>
          </p:cNvSpPr>
          <p:nvPr>
            <p:ph type="body" sz="half" idx="2"/>
          </p:nvPr>
        </p:nvSpPr>
        <p:spPr>
          <a:xfrm>
            <a:off x="304800" y="1981200"/>
            <a:ext cx="4648200" cy="4718050"/>
          </a:xfrm>
        </p:spPr>
        <p:txBody>
          <a:bodyPr/>
          <a:lstStyle/>
          <a:p>
            <a:pPr>
              <a:lnSpc>
                <a:spcPct val="120000"/>
              </a:lnSpc>
            </a:pP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Женщины очень часто не знали иероглифов и писали только 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хираганой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2717616"/>
            <a:ext cx="2875389" cy="383558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296636" y="658586"/>
            <a:ext cx="8382000" cy="838200"/>
          </a:xfrm>
        </p:spPr>
        <p:txBody>
          <a:bodyPr/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Современная японская письменность</a:t>
            </a: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152400" y="2971800"/>
            <a:ext cx="3657600" cy="3810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20000"/>
              </a:lnSpc>
              <a:spcAft>
                <a:spcPts val="0"/>
              </a:spcAft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Здравствуйте,</a:t>
            </a:r>
          </a:p>
          <a:p>
            <a:pPr marL="0" indent="0" fontAlgn="auto">
              <a:lnSpc>
                <a:spcPct val="120000"/>
              </a:lnSpc>
              <a:spcAft>
                <a:spcPts val="0"/>
              </a:spcAft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уважаемые преподаватели и студенты.</a:t>
            </a:r>
            <a:endPara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auto">
              <a:lnSpc>
                <a:spcPct val="120000"/>
              </a:lnSpc>
              <a:spcAft>
                <a:spcPts val="0"/>
              </a:spcAft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Меня зовут Наката Наоки.</a:t>
            </a:r>
          </a:p>
          <a:p>
            <a:pPr marL="0" indent="0" fontAlgn="auto">
              <a:lnSpc>
                <a:spcPct val="120000"/>
              </a:lnSpc>
              <a:spcAft>
                <a:spcPts val="0"/>
              </a:spcAft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 преподаватель Сендайского университета в Японии.</a:t>
            </a:r>
          </a:p>
          <a:p>
            <a:pPr marL="0" indent="0" fontAlgn="auto">
              <a:lnSpc>
                <a:spcPct val="120000"/>
              </a:lnSpc>
              <a:spcAft>
                <a:spcPts val="0"/>
              </a:spcAft>
              <a:buNone/>
            </a:pP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5334000" y="2971800"/>
            <a:ext cx="3581400" cy="3810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20000"/>
              </a:lnSpc>
              <a:spcAft>
                <a:spcPts val="0"/>
              </a:spcAft>
              <a:buNone/>
            </a:pPr>
            <a:r>
              <a:rPr lang="ja-JP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こんにち</a:t>
            </a:r>
            <a:r>
              <a:rPr lang="ja-JP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は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 fontAlgn="auto">
              <a:lnSpc>
                <a:spcPct val="120000"/>
              </a:lnSpc>
              <a:spcAft>
                <a:spcPts val="0"/>
              </a:spcAft>
              <a:buNone/>
            </a:pPr>
            <a:r>
              <a:rPr lang="ja-JP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尊敬</a:t>
            </a:r>
            <a:r>
              <a:rPr lang="ja-JP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する先生方、そして生徒の皆さん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auto">
              <a:lnSpc>
                <a:spcPct val="120000"/>
              </a:lnSpc>
              <a:spcAft>
                <a:spcPts val="0"/>
              </a:spcAft>
              <a:buNone/>
            </a:pPr>
            <a:r>
              <a:rPr lang="ja-JP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私の名前は仲田直樹です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fontAlgn="auto">
              <a:lnSpc>
                <a:spcPct val="120000"/>
              </a:lnSpc>
              <a:spcAft>
                <a:spcPts val="0"/>
              </a:spcAft>
              <a:buNone/>
            </a:pPr>
            <a:r>
              <a:rPr lang="ja-JP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日本</a:t>
            </a:r>
            <a:r>
              <a:rPr lang="ja-JP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の仙台大学の教員です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auto">
              <a:lnSpc>
                <a:spcPct val="120000"/>
              </a:lnSpc>
              <a:spcAft>
                <a:spcPts val="0"/>
              </a:spcAft>
              <a:buNone/>
            </a:pP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411186" y="1562100"/>
            <a:ext cx="41529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Японский перевод</a:t>
            </a:r>
          </a:p>
        </p:txBody>
      </p:sp>
      <p:sp>
        <p:nvSpPr>
          <p:cNvPr id="3" name="右矢印 2"/>
          <p:cNvSpPr/>
          <p:nvPr/>
        </p:nvSpPr>
        <p:spPr>
          <a:xfrm>
            <a:off x="3962400" y="4267200"/>
            <a:ext cx="978408" cy="1219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66569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365126"/>
            <a:ext cx="8839200" cy="1325563"/>
          </a:xfrm>
          <a:noFill/>
          <a:ln>
            <a:noFill/>
          </a:ln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Японская азбука — фонетическая,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почти всегда что слышится, то и пишется.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2743200"/>
            <a:ext cx="3967163" cy="3967163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43200"/>
            <a:ext cx="4286250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1922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2077212"/>
              </p:ext>
            </p:extLst>
          </p:nvPr>
        </p:nvGraphicFramePr>
        <p:xfrm>
          <a:off x="762000" y="1676400"/>
          <a:ext cx="7620000" cy="49181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05000">
                  <a:extLst>
                    <a:ext uri="{9D8B030D-6E8A-4147-A177-3AD203B41FA5}">
                      <a16:colId xmlns:a16="http://schemas.microsoft.com/office/drawing/2014/main" val="2987771360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4093688563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266967862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1140077485"/>
                    </a:ext>
                  </a:extLst>
                </a:gridCol>
              </a:tblGrid>
              <a:tr h="385424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Русском</a:t>
                      </a:r>
                      <a:endParaRPr lang="ru-RU" sz="28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游ゴシック" panose="020B04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Японском</a:t>
                      </a:r>
                      <a:endParaRPr lang="ru-RU" sz="28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游ゴシック" panose="020B04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6694289"/>
                  </a:ext>
                </a:extLst>
              </a:tr>
              <a:tr h="3854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Именительний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游ゴシック" panose="020B04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кто?,что?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游ゴシック" panose="020B04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は</a:t>
                      </a:r>
                      <a:endParaRPr lang="ja-JP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ＭＳ Ｐ明朝" panose="02020600040205080304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游ゴシック" panose="020B04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418144491"/>
                  </a:ext>
                </a:extLst>
              </a:tr>
              <a:tr h="3854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Родительний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游ゴシック" panose="020B04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кого?,чего?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游ゴシック" panose="020B04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の</a:t>
                      </a:r>
                      <a:endParaRPr lang="ja-JP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ＭＳ Ｐ明朝" panose="02020600040205080304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游ゴシック" panose="020B04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960929136"/>
                  </a:ext>
                </a:extLst>
              </a:tr>
              <a:tr h="3854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Дательний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游ゴシック" panose="020B04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кому?,чему?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游ゴシック" panose="020B04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に</a:t>
                      </a:r>
                      <a:endParaRPr lang="ja-JP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ＭＳ Ｐ明朝" panose="02020600040205080304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游ゴシック" panose="020B04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737213916"/>
                  </a:ext>
                </a:extLst>
              </a:tr>
              <a:tr h="3854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Винительний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游ゴシック" panose="020B04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кого?,что?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游ゴシック" panose="020B04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を</a:t>
                      </a:r>
                      <a:endParaRPr lang="ja-JP" altLang="en-US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ＭＳ Ｐ明朝" panose="02020600040205080304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游ゴシック" panose="020B04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829185283"/>
                  </a:ext>
                </a:extLst>
              </a:tr>
              <a:tr h="3854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Творительний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游ゴシック" panose="020B04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кем?,чем?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游ゴシック" panose="020B04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で</a:t>
                      </a:r>
                      <a:endParaRPr lang="ja-JP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ＭＳ Ｐ明朝" panose="02020600040205080304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游ゴシック" panose="020B04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911973010"/>
                  </a:ext>
                </a:extLst>
              </a:tr>
              <a:tr h="3854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Исходний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游ゴシック" panose="020B04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　</a:t>
                      </a:r>
                      <a:endParaRPr lang="ja-JP" altLang="en-US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游ゴシック" panose="020B04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から</a:t>
                      </a:r>
                      <a:endParaRPr lang="ja-JP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ＭＳ Ｐ明朝" panose="02020600040205080304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кара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游ゴシック" panose="020B04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913730126"/>
                  </a:ext>
                </a:extLst>
              </a:tr>
              <a:tr h="3854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Предельний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游ゴシック" panose="020B04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(о)ком?,(о)чём?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游ゴシック" panose="020B04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まで</a:t>
                      </a:r>
                      <a:endParaRPr lang="ja-JP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ＭＳ Ｐ明朝" panose="02020600040205080304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маде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游ゴシック" panose="020B04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372912484"/>
                  </a:ext>
                </a:extLst>
              </a:tr>
              <a:tr h="6295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Падеж </a:t>
                      </a:r>
                      <a:r>
                        <a:rPr lang="ru-RU" sz="1800" b="1" u="none" strike="noStrike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направлений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游ゴシック" panose="020B04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　</a:t>
                      </a:r>
                      <a:endParaRPr lang="ja-JP" altLang="en-US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游ゴシック" panose="020B04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へ</a:t>
                      </a:r>
                      <a:endParaRPr lang="ja-JP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ＭＳ Ｐ明朝" panose="02020600040205080304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游ゴシック" panose="020B04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541566330"/>
                  </a:ext>
                </a:extLst>
              </a:tr>
              <a:tr h="3854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Совместний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游ゴシック" panose="020B04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　</a:t>
                      </a:r>
                      <a:endParaRPr lang="ja-JP" altLang="en-US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游ゴシック" panose="020B04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と</a:t>
                      </a:r>
                      <a:endParaRPr lang="ja-JP" altLang="en-US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ＭＳ Ｐ明朝" panose="02020600040205080304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游ゴシック" panose="020B04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018981495"/>
                  </a:ext>
                </a:extLst>
              </a:tr>
              <a:tr h="3854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Сравнительний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游ゴシック" panose="020B04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　</a:t>
                      </a:r>
                      <a:endParaRPr lang="ja-JP" altLang="en-US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游ゴシック" panose="020B04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より</a:t>
                      </a:r>
                      <a:endParaRPr lang="ja-JP" altLang="en-US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ＭＳ Ｐ明朝" panose="02020600040205080304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ёри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游ゴシック" panose="020B04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430116806"/>
                  </a:ext>
                </a:extLst>
              </a:tr>
              <a:tr h="3854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Двойний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游ゴシック" panose="020B04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　</a:t>
                      </a:r>
                      <a:endParaRPr lang="ja-JP" altLang="en-US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游ゴシック" panose="020B04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への</a:t>
                      </a:r>
                      <a:endParaRPr lang="ja-JP" altLang="en-US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ＭＳ Ｐ明朝" panose="02020600040205080304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эно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游ゴシック" panose="020B0400000000000000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807644786"/>
                  </a:ext>
                </a:extLst>
              </a:tr>
            </a:tbl>
          </a:graphicData>
        </a:graphic>
      </p:graphicFrame>
      <p:sp>
        <p:nvSpPr>
          <p:cNvPr id="6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altLang="ja-JP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ПАДЕЖИ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3877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9735</TotalTime>
  <Words>209</Words>
  <Application>Microsoft Office PowerPoint</Application>
  <PresentationFormat>画面に合わせる (4:3)</PresentationFormat>
  <Paragraphs>84</Paragraphs>
  <Slides>14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14</vt:i4>
      </vt:variant>
    </vt:vector>
  </HeadingPairs>
  <TitlesOfParts>
    <vt:vector size="21" baseType="lpstr">
      <vt:lpstr>ＭＳ Ｐ明朝</vt:lpstr>
      <vt:lpstr>ＭＳ 明朝</vt:lpstr>
      <vt:lpstr>游ゴシック</vt:lpstr>
      <vt:lpstr>游ゴシック Light</vt:lpstr>
      <vt:lpstr>Arial</vt:lpstr>
      <vt:lpstr>Times New Roman</vt:lpstr>
      <vt:lpstr>Office テーマ</vt:lpstr>
      <vt:lpstr>PowerPoint プレゼンテーション</vt:lpstr>
      <vt:lpstr>PowerPoint プレゼンテーション</vt:lpstr>
      <vt:lpstr>Японская азбука</vt:lpstr>
      <vt:lpstr>Чтение иероглифов</vt:lpstr>
      <vt:lpstr>PowerPoint プレゼンテーション</vt:lpstr>
      <vt:lpstr>Женское и мужское написание</vt:lpstr>
      <vt:lpstr>Современная японская письменность</vt:lpstr>
      <vt:lpstr>Японская азбука — фонетическая, и почти всегда что слышится, то и пишется. </vt:lpstr>
      <vt:lpstr>ПАДЕЖИ</vt:lpstr>
      <vt:lpstr>ИМЕННЫЕ СУФФИКСЫ</vt:lpstr>
      <vt:lpstr>PowerPoint プレゼンテーション</vt:lpstr>
      <vt:lpstr>ГРАММАТИКА</vt:lpstr>
      <vt:lpstr>По-японски Спасибо</vt:lpstr>
      <vt:lpstr>Аригато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RemkaBY</dc:creator>
  <cp:lastModifiedBy>Windows ユーザー</cp:lastModifiedBy>
  <cp:revision>203</cp:revision>
  <cp:lastPrinted>2019-11-27T21:46:19Z</cp:lastPrinted>
  <dcterms:created xsi:type="dcterms:W3CDTF">1601-01-01T00:00:00Z</dcterms:created>
  <dcterms:modified xsi:type="dcterms:W3CDTF">2019-11-28T15:35:31Z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