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71" r:id="rId5"/>
    <p:sldId id="258" r:id="rId6"/>
    <p:sldId id="259" r:id="rId7"/>
    <p:sldId id="261" r:id="rId8"/>
    <p:sldId id="262" r:id="rId9"/>
    <p:sldId id="260" r:id="rId10"/>
    <p:sldId id="270" r:id="rId11"/>
    <p:sldId id="263" r:id="rId12"/>
    <p:sldId id="264" r:id="rId13"/>
    <p:sldId id="265" r:id="rId14"/>
    <p:sldId id="266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5964" y="1920241"/>
            <a:ext cx="8088283" cy="113884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«Сопоставительный анализ фразеологических единиц, выражающих состояние человека в русском и туркменском </a:t>
            </a:r>
            <a:r>
              <a:rPr lang="ru-RU" sz="2400" b="1" dirty="0" smtClean="0">
                <a:solidFill>
                  <a:srgbClr val="C00000"/>
                </a:solidFill>
              </a:rPr>
              <a:t>языках</a:t>
            </a:r>
            <a:r>
              <a:rPr lang="ru-RU" sz="2400" dirty="0" smtClean="0">
                <a:solidFill>
                  <a:srgbClr val="C00000"/>
                </a:solidFill>
              </a:rPr>
              <a:t>»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5390502" y="2404534"/>
            <a:ext cx="65" cy="553998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6236" y="540327"/>
            <a:ext cx="798853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Белорусский государственный университет физической культуры</a:t>
            </a:r>
          </a:p>
          <a:p>
            <a:pPr algn="ctr"/>
            <a:r>
              <a:rPr lang="ru-RU" dirty="0" smtClean="0"/>
              <a:t>Кафедра белорусского и русского языка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65171" y="4621876"/>
            <a:ext cx="549381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Выступление студента 425 группы </a:t>
            </a:r>
          </a:p>
          <a:p>
            <a:r>
              <a:rPr lang="ru-RU" sz="2400" b="1" dirty="0" err="1" smtClean="0">
                <a:solidFill>
                  <a:srgbClr val="002060"/>
                </a:solidFill>
              </a:rPr>
              <a:t>Довранова</a:t>
            </a:r>
            <a:r>
              <a:rPr lang="ru-RU" sz="2400" b="1" dirty="0" smtClean="0">
                <a:solidFill>
                  <a:srgbClr val="002060"/>
                </a:solidFill>
              </a:rPr>
              <a:t> Амангельды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3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30" y="62523"/>
            <a:ext cx="9558215" cy="222738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Однако в большинстве случаев я не смог найти дословный перевод. А просто попытался передать смысл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938" y="2383693"/>
            <a:ext cx="9102063" cy="3657670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фразеологизм плюнуть некуда</a:t>
            </a:r>
          </a:p>
          <a:p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 русском языке означает: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rgbClr val="00B0F0"/>
                </a:solidFill>
              </a:rPr>
              <a:t>нет свободного места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4307" y="2188308"/>
            <a:ext cx="8714155" cy="312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46954" y="2551837"/>
            <a:ext cx="46970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err="1"/>
              <a:t>telpek</a:t>
            </a:r>
            <a:r>
              <a:rPr lang="ru-RU" dirty="0"/>
              <a:t> </a:t>
            </a:r>
            <a:r>
              <a:rPr lang="ru-RU" dirty="0" err="1"/>
              <a:t>oklasaň</a:t>
            </a:r>
            <a:r>
              <a:rPr lang="ru-RU" dirty="0"/>
              <a:t> </a:t>
            </a:r>
            <a:r>
              <a:rPr lang="ru-RU" dirty="0" err="1"/>
              <a:t>ýere</a:t>
            </a:r>
            <a:r>
              <a:rPr lang="ru-RU" dirty="0"/>
              <a:t> </a:t>
            </a:r>
            <a:r>
              <a:rPr lang="ru-RU" dirty="0" err="1"/>
              <a:t>gaҁjak</a:t>
            </a:r>
            <a:r>
              <a:rPr lang="ru-RU" dirty="0"/>
              <a:t> </a:t>
            </a:r>
            <a:r>
              <a:rPr lang="ru-RU" dirty="0" err="1"/>
              <a:t>dǎl</a:t>
            </a:r>
            <a:r>
              <a:rPr lang="ru-RU" dirty="0"/>
              <a:t> переводится</a:t>
            </a:r>
            <a:r>
              <a:rPr lang="ru-RU" dirty="0">
                <a:solidFill>
                  <a:srgbClr val="7030A0"/>
                </a:solidFill>
              </a:rPr>
              <a:t>: </a:t>
            </a:r>
          </a:p>
          <a:p>
            <a:pPr>
              <a:defRPr/>
            </a:pPr>
            <a:r>
              <a:rPr lang="ru-RU" b="1" i="1" dirty="0">
                <a:solidFill>
                  <a:srgbClr val="0070C0"/>
                </a:solidFill>
              </a:rPr>
              <a:t>шапку кинешь, на землю не упадет. </a:t>
            </a:r>
            <a:r>
              <a:rPr lang="ru-RU" dirty="0"/>
              <a:t>Это связанно с тем, что туркмены издавна носят головные уборы. Шапка на землю не упадёт, потому что очень много людей, а следовательно, и шапок находится в помещении.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1" y="3079261"/>
            <a:ext cx="2800767" cy="321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76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569" y="640862"/>
            <a:ext cx="8143632" cy="167664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Это связано с тем, что пословицы и поговорки, являясь частью культуры и истории народа, всегда  отражают ее природу,  прошлое, бытовой уклад, трудовые навыки, психологию.  Это отличие и приводит к тому, что одна и та же мысль в поговорках и пословицах выражена неодинаково, что является проблемой при переводе</a:t>
            </a:r>
            <a:r>
              <a:rPr lang="ru-RU" sz="2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endParaRPr lang="ru-RU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446" y="2617615"/>
            <a:ext cx="8898864" cy="3314332"/>
          </a:xfrm>
        </p:spPr>
        <p:txBody>
          <a:bodyPr/>
          <a:lstStyle/>
          <a:p>
            <a:r>
              <a:rPr lang="ru-RU" dirty="0" smtClean="0"/>
              <a:t> Приблизительный (частичный) перевод.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189034"/>
              </p:ext>
            </p:extLst>
          </p:nvPr>
        </p:nvGraphicFramePr>
        <p:xfrm>
          <a:off x="586155" y="3024554"/>
          <a:ext cx="8269600" cy="3399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800">
                  <a:extLst>
                    <a:ext uri="{9D8B030D-6E8A-4147-A177-3AD203B41FA5}">
                      <a16:colId xmlns:a16="http://schemas.microsoft.com/office/drawing/2014/main" val="3451557322"/>
                    </a:ext>
                  </a:extLst>
                </a:gridCol>
                <a:gridCol w="4134800">
                  <a:extLst>
                    <a:ext uri="{9D8B030D-6E8A-4147-A177-3AD203B41FA5}">
                      <a16:colId xmlns:a16="http://schemas.microsoft.com/office/drawing/2014/main" val="2698903814"/>
                    </a:ext>
                  </a:extLst>
                </a:gridCol>
              </a:tblGrid>
              <a:tr h="5096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372971"/>
                  </a:ext>
                </a:extLst>
              </a:tr>
              <a:tr h="1633528">
                <a:tc>
                  <a:txBody>
                    <a:bodyPr/>
                    <a:lstStyle/>
                    <a:p>
                      <a:r>
                        <a:rPr lang="ru-RU" dirty="0" smtClean="0"/>
                        <a:t>Чтоб духу его здесь не было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- в значении чтобы этот человек больше там не появлялся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şu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ýerde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oñ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garasy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görinmesin</a:t>
                      </a:r>
                      <a:endParaRPr lang="ru-RU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- с приблизительным переводом: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чтобы его тени здесь не было видно.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474729"/>
                  </a:ext>
                </a:extLst>
              </a:tr>
              <a:tr h="1256559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Русскому фразеологизму</a:t>
                      </a:r>
                    </a:p>
                    <a:p>
                      <a:r>
                        <a:rPr lang="ru-RU" dirty="0" smtClean="0"/>
                        <a:t> пронзить сердце -</a:t>
                      </a:r>
                    </a:p>
                    <a:p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 в значении принести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 боль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ýürege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hanjar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urmak</a:t>
                      </a:r>
                      <a:r>
                        <a:rPr lang="ru-RU" dirty="0" smtClean="0"/>
                        <a:t>, что означает в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сердце кинжал воткнуть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17747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1" y="97449"/>
            <a:ext cx="38608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8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Частичное соответствие переводу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360856"/>
              </p:ext>
            </p:extLst>
          </p:nvPr>
        </p:nvGraphicFramePr>
        <p:xfrm>
          <a:off x="677863" y="2160588"/>
          <a:ext cx="859631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464372935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864208289"/>
                    </a:ext>
                  </a:extLst>
                </a:gridCol>
              </a:tblGrid>
              <a:tr h="312634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</a:t>
                      </a:r>
                      <a:r>
                        <a:rPr lang="ru-RU" baseline="0" dirty="0" smtClean="0"/>
                        <a:t>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Туркменский</a:t>
                      </a:r>
                      <a:r>
                        <a:rPr lang="ru-RU" baseline="0" dirty="0" smtClean="0"/>
                        <a:t> язык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194500"/>
                  </a:ext>
                </a:extLst>
              </a:tr>
              <a:tr h="2389723">
                <a:tc>
                  <a:txBody>
                    <a:bodyPr/>
                    <a:lstStyle/>
                    <a:p>
                      <a:r>
                        <a:rPr lang="ru-RU" dirty="0" smtClean="0"/>
                        <a:t>он ходит как в воду опущенный означает в русском языке </a:t>
                      </a:r>
                    </a:p>
                    <a:p>
                      <a:r>
                        <a:rPr lang="ru-RU" dirty="0" smtClean="0"/>
                        <a:t> -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он очень грустный,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 несчастный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ol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edil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atasy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ölen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ýaly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bolup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ýör</a:t>
                      </a:r>
                      <a:r>
                        <a:rPr lang="ru-RU" dirty="0" smtClean="0"/>
                        <a:t>, что переводится он так: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ходит будто отец умер</a:t>
                      </a:r>
                      <a:r>
                        <a:rPr lang="ru-RU" dirty="0" smtClean="0"/>
                        <a:t>.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Это связано с тем, что у туркменского народа отец считается главой семьи, часто единственным её кормильцем, поэтому смерть отца ˗ худшее, что может произойти в семье.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923397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027778"/>
              </p:ext>
            </p:extLst>
          </p:nvPr>
        </p:nvGraphicFramePr>
        <p:xfrm>
          <a:off x="847899" y="4814279"/>
          <a:ext cx="3981796" cy="2425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1796">
                  <a:extLst>
                    <a:ext uri="{9D8B030D-6E8A-4147-A177-3AD203B41FA5}">
                      <a16:colId xmlns:a16="http://schemas.microsoft.com/office/drawing/2014/main" val="1038955584"/>
                    </a:ext>
                  </a:extLst>
                </a:gridCol>
              </a:tblGrid>
              <a:tr h="1481085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На двух стульях сидеть не будешь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31480"/>
                  </a:ext>
                </a:extLst>
              </a:tr>
              <a:tr h="4721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6368839"/>
                  </a:ext>
                </a:extLst>
              </a:tr>
              <a:tr h="4721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13169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127068"/>
              </p:ext>
            </p:extLst>
          </p:nvPr>
        </p:nvGraphicFramePr>
        <p:xfrm>
          <a:off x="4857241" y="4814279"/>
          <a:ext cx="4389387" cy="1523998"/>
        </p:xfrm>
        <a:graphic>
          <a:graphicData uri="http://schemas.openxmlformats.org/drawingml/2006/table">
            <a:tbl>
              <a:tblPr/>
              <a:tblGrid>
                <a:gridCol w="4389387">
                  <a:extLst>
                    <a:ext uri="{9D8B030D-6E8A-4147-A177-3AD203B41FA5}">
                      <a16:colId xmlns:a16="http://schemas.microsoft.com/office/drawing/2014/main" val="1778640781"/>
                    </a:ext>
                  </a:extLst>
                </a:gridCol>
              </a:tblGrid>
              <a:tr h="1523998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elde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iki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garpyz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tutdurmaz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Два арбуза одной рукой не удержать</a:t>
                      </a:r>
                      <a:endParaRPr lang="ru-RU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949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2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Несоответствие </a:t>
            </a:r>
            <a:r>
              <a:rPr lang="ru-RU" dirty="0">
                <a:solidFill>
                  <a:srgbClr val="0070C0"/>
                </a:solidFill>
              </a:rPr>
              <a:t>перевода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Например,</a:t>
            </a:r>
          </a:p>
          <a:p>
            <a:r>
              <a:rPr lang="ru-RU" dirty="0" smtClean="0"/>
              <a:t> </a:t>
            </a:r>
            <a:r>
              <a:rPr lang="ru-RU" dirty="0"/>
              <a:t>русский фразеологизм игра </a:t>
            </a:r>
            <a:r>
              <a:rPr lang="ru-RU" b="1" dirty="0">
                <a:solidFill>
                  <a:srgbClr val="C00000"/>
                </a:solidFill>
              </a:rPr>
              <a:t>не стоит свеч </a:t>
            </a:r>
            <a:r>
              <a:rPr lang="ru-RU" dirty="0"/>
              <a:t>т.е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rgbClr val="00B0F0"/>
                </a:solidFill>
              </a:rPr>
              <a:t>дело, которое не принесёт удачи </a:t>
            </a:r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/>
              <a:t>в </a:t>
            </a:r>
            <a:r>
              <a:rPr lang="ru-RU" dirty="0"/>
              <a:t>туркменском языке сопоставляется с </a:t>
            </a:r>
            <a:r>
              <a:rPr lang="ru-RU" dirty="0" err="1"/>
              <a:t>okan</a:t>
            </a:r>
            <a:r>
              <a:rPr lang="ru-RU" dirty="0"/>
              <a:t> </a:t>
            </a:r>
            <a:r>
              <a:rPr lang="ru-RU" dirty="0" err="1"/>
              <a:t>namazyñ</a:t>
            </a:r>
            <a:r>
              <a:rPr lang="ru-RU" dirty="0"/>
              <a:t> </a:t>
            </a:r>
            <a:r>
              <a:rPr lang="ru-RU" dirty="0" err="1"/>
              <a:t>ürküzen</a:t>
            </a:r>
            <a:r>
              <a:rPr lang="ru-RU" dirty="0"/>
              <a:t> </a:t>
            </a:r>
            <a:r>
              <a:rPr lang="ru-RU" dirty="0" err="1"/>
              <a:t>gurbagaña</a:t>
            </a:r>
            <a:r>
              <a:rPr lang="ru-RU" dirty="0"/>
              <a:t> </a:t>
            </a:r>
            <a:r>
              <a:rPr lang="ru-RU" dirty="0" err="1"/>
              <a:t>degenok</a:t>
            </a:r>
            <a:r>
              <a:rPr lang="ru-RU" dirty="0"/>
              <a:t> </a:t>
            </a:r>
            <a:r>
              <a:rPr lang="ru-RU" dirty="0" smtClean="0"/>
              <a:t>˗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дословный перевод - </a:t>
            </a:r>
            <a:r>
              <a:rPr lang="ru-RU" b="1" dirty="0">
                <a:solidFill>
                  <a:srgbClr val="0070C0"/>
                </a:solidFill>
              </a:rPr>
              <a:t>прочтенный намаз не стоит испуганной лягушки</a:t>
            </a:r>
            <a:r>
              <a:rPr lang="ru-RU" dirty="0"/>
              <a:t>, употребляется как фразеологизм в </a:t>
            </a:r>
            <a:r>
              <a:rPr lang="ru-RU" dirty="0" smtClean="0"/>
              <a:t>значении,  </a:t>
            </a:r>
            <a:r>
              <a:rPr lang="ru-RU" b="1" dirty="0">
                <a:solidFill>
                  <a:srgbClr val="7030A0"/>
                </a:solidFill>
              </a:rPr>
              <a:t>когда человек прошёл испытания, в жизни ему ничего не страшно.</a:t>
            </a:r>
          </a:p>
        </p:txBody>
      </p:sp>
    </p:spTree>
    <p:extLst>
      <p:ext uri="{BB962C8B-B14F-4D97-AF65-F5344CB8AC3E}">
        <p14:creationId xmlns:p14="http://schemas.microsoft.com/office/powerpoint/2010/main" val="21255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719" y="304800"/>
            <a:ext cx="8596668" cy="13208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Анализ переводов позволяет сделать следующий вывод: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569" y="1828801"/>
            <a:ext cx="9086433" cy="50292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пословицы </a:t>
            </a:r>
            <a:r>
              <a:rPr lang="ru-RU" sz="1600" dirty="0"/>
              <a:t>и поговорки воспроизводят картину жизни и быта людей, в них заключена народная </a:t>
            </a:r>
            <a:r>
              <a:rPr lang="ru-RU" sz="1600" dirty="0" smtClean="0"/>
              <a:t>мудрость.</a:t>
            </a:r>
            <a:endParaRPr lang="ru-RU" sz="1600" dirty="0"/>
          </a:p>
          <a:p>
            <a:r>
              <a:rPr lang="ru-RU" sz="1600" dirty="0" smtClean="0"/>
              <a:t>Пословицы </a:t>
            </a:r>
            <a:r>
              <a:rPr lang="ru-RU" sz="1600" dirty="0"/>
              <a:t>и поговорки </a:t>
            </a:r>
            <a:r>
              <a:rPr lang="ru-RU" sz="1600" dirty="0" smtClean="0"/>
              <a:t>наших </a:t>
            </a:r>
            <a:r>
              <a:rPr lang="ru-RU" sz="1600" dirty="0"/>
              <a:t>народов имеют много общего, что способствует их лучшему взаимопониманию и сближению. </a:t>
            </a:r>
          </a:p>
          <a:p>
            <a:r>
              <a:rPr lang="ru-RU" sz="1600" dirty="0"/>
              <a:t>Отличия в бытовом укладе, мироощущении отражаются в выборе разных образов, сравнений, соответственно лексического наполнения для выражения одной и той же мысли. Работа с пословицами и поговорками способствует развитию памяти, расширяет знания о языке, способствует лучшему овладению иностранным языком, приобщает к культуре страны изучаемого языка.</a:t>
            </a:r>
          </a:p>
          <a:p>
            <a:r>
              <a:rPr lang="ru-RU" sz="1600" dirty="0" smtClean="0"/>
              <a:t>Сопоставление </a:t>
            </a:r>
            <a:r>
              <a:rPr lang="ru-RU" sz="1600" dirty="0"/>
              <a:t>фразеологических единиц даёт возможность не только более чётко вскрыть фразеологическую специфику русского и туркменского </a:t>
            </a:r>
            <a:r>
              <a:rPr lang="ru-RU" sz="1600" dirty="0" smtClean="0"/>
              <a:t>языков</a:t>
            </a:r>
            <a:r>
              <a:rPr lang="en-US" sz="1600" dirty="0" smtClean="0"/>
              <a:t>,</a:t>
            </a:r>
            <a:r>
              <a:rPr lang="ru-RU" sz="1600" dirty="0"/>
              <a:t> но и познать национальный характер, традиции, мораль, обычаи иного народа, систему его норм и </a:t>
            </a:r>
            <a:r>
              <a:rPr lang="ru-RU" sz="1600" dirty="0" smtClean="0"/>
              <a:t>ценностей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692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78" y="203200"/>
            <a:ext cx="9047354" cy="339969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indent="449580"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закончить свое выступление  я хотел бы стихами туркменской поэтессы </a:t>
            </a:r>
            <a:r>
              <a:rPr lang="be-BY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Тыллы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Зумакуловой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Текут две речки в сердце, не мелея,</a:t>
            </a:r>
            <a:b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Сливаются единою рекой…</a:t>
            </a:r>
            <a:b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Забыв родной язык - я онемею,</a:t>
            </a:r>
            <a:b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Утратив русский - стану я глухой.</a:t>
            </a:r>
            <a:b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100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8" y="3602893"/>
            <a:ext cx="3774739" cy="32551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2619376"/>
            <a:ext cx="57340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55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72677"/>
            <a:ext cx="8596668" cy="3868685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endParaRPr lang="ru-RU" sz="4400" dirty="0" smtClean="0">
              <a:solidFill>
                <a:srgbClr val="00B050"/>
              </a:solidFill>
            </a:endParaRPr>
          </a:p>
          <a:p>
            <a:endParaRPr lang="ru-RU" sz="4400" dirty="0">
              <a:solidFill>
                <a:srgbClr val="00B050"/>
              </a:solidFill>
            </a:endParaRPr>
          </a:p>
          <a:p>
            <a:endParaRPr lang="ru-RU" sz="4400" dirty="0" smtClean="0">
              <a:solidFill>
                <a:srgbClr val="00B050"/>
              </a:solidFill>
            </a:endParaRPr>
          </a:p>
          <a:p>
            <a:r>
              <a:rPr lang="ru-RU" sz="4400" dirty="0" smtClean="0">
                <a:solidFill>
                  <a:srgbClr val="7030A0"/>
                </a:solidFill>
              </a:rPr>
              <a:t>Спасибо за внимание 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www.turkmenbusiness.org/sites/turkmenbusiness.org/files/magadov-271010-34_1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46" y="672123"/>
            <a:ext cx="5119077" cy="334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73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55" y="-42496"/>
            <a:ext cx="6952706" cy="50213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37" y="3024187"/>
            <a:ext cx="1076325" cy="809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37" y="3024187"/>
            <a:ext cx="1076325" cy="809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82" y="3212123"/>
            <a:ext cx="5149613" cy="3533532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855" cy="3378769"/>
          </a:xfrm>
        </p:spPr>
      </p:pic>
    </p:spTree>
    <p:extLst>
      <p:ext uri="{BB962C8B-B14F-4D97-AF65-F5344CB8AC3E}">
        <p14:creationId xmlns:p14="http://schemas.microsoft.com/office/powerpoint/2010/main" val="385491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8058"/>
            <a:ext cx="8535187" cy="1892531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Цель </a:t>
            </a:r>
            <a:r>
              <a:rPr lang="ru-RU" sz="2800" dirty="0" smtClean="0">
                <a:solidFill>
                  <a:srgbClr val="7030A0"/>
                </a:solidFill>
              </a:rPr>
              <a:t>исследования: выявление </a:t>
            </a:r>
            <a:r>
              <a:rPr lang="ru-RU" sz="2800" dirty="0">
                <a:solidFill>
                  <a:srgbClr val="7030A0"/>
                </a:solidFill>
              </a:rPr>
              <a:t>и </a:t>
            </a:r>
            <a:r>
              <a:rPr lang="ru-RU" sz="2800" dirty="0" smtClean="0">
                <a:solidFill>
                  <a:srgbClr val="7030A0"/>
                </a:solidFill>
              </a:rPr>
              <a:t>анализ </a:t>
            </a:r>
            <a:r>
              <a:rPr lang="ru-RU" sz="2800" dirty="0">
                <a:solidFill>
                  <a:srgbClr val="7030A0"/>
                </a:solidFill>
              </a:rPr>
              <a:t>основных фразеологических единиц, служащих для обозначения состояния человека в русском и туркменском языках.</a:t>
            </a:r>
            <a:br>
              <a:rPr lang="ru-RU" sz="2800" dirty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35187" cy="2228531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2400" dirty="0" smtClean="0"/>
              <a:t>Проанализированы некоторые </a:t>
            </a:r>
            <a:r>
              <a:rPr lang="ru-RU" sz="2400" dirty="0"/>
              <a:t>сходства, различия, особенности фразеологических единиц </a:t>
            </a:r>
            <a:r>
              <a:rPr lang="ru-RU" sz="2400" dirty="0" smtClean="0"/>
              <a:t>исследуемых языков. </a:t>
            </a:r>
          </a:p>
          <a:p>
            <a:r>
              <a:rPr lang="ru-RU" sz="2400" dirty="0"/>
              <a:t>Р</a:t>
            </a:r>
            <a:r>
              <a:rPr lang="ru-RU" sz="2400" dirty="0" smtClean="0"/>
              <a:t>ассмотрены </a:t>
            </a:r>
            <a:r>
              <a:rPr lang="ru-RU" sz="2400" dirty="0"/>
              <a:t>основные вопросы, возникающие при переводе </a:t>
            </a:r>
            <a:r>
              <a:rPr lang="ru-RU" sz="2400" dirty="0" smtClean="0"/>
              <a:t>фразеологизмов с </a:t>
            </a:r>
            <a:r>
              <a:rPr lang="ru-RU" sz="2400" dirty="0"/>
              <a:t>одного языка на другой.</a:t>
            </a:r>
          </a:p>
          <a:p>
            <a:endParaRPr lang="ru-RU" dirty="0"/>
          </a:p>
        </p:txBody>
      </p:sp>
      <p:pic>
        <p:nvPicPr>
          <p:cNvPr id="1026" name="Picture 2" descr="https://im0-tub-by.yandex.net/i?id=7a78dffc723b02ac7ed774c5087a6699&amp;n=33&amp;h=190&amp;w=3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41" y="4389120"/>
            <a:ext cx="458724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92" y="93785"/>
            <a:ext cx="8922310" cy="390769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Сопоставительный анализ фразеологических единиц в туркменском и русском языках позволил выделить следующие группы: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полное соответствие перевода;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частичное соответствие перевода;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несоответствие перевода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59" y="1641231"/>
            <a:ext cx="2660363" cy="2044150"/>
          </a:xfrm>
        </p:spPr>
      </p:pic>
      <p:sp>
        <p:nvSpPr>
          <p:cNvPr id="6" name="Прямоугольник 5"/>
          <p:cNvSpPr/>
          <p:nvPr/>
        </p:nvSpPr>
        <p:spPr>
          <a:xfrm rot="10800000" flipV="1">
            <a:off x="476738" y="4364991"/>
            <a:ext cx="9479171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Фразеологизмы, выражающие состояние человека в русском и туркменском языках, многочисленны. Они фиксируют  разные проявления  жизни.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человека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универсальная категория.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5367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832" y="2402378"/>
            <a:ext cx="8534169" cy="3638984"/>
          </a:xfrm>
        </p:spPr>
        <p:txBody>
          <a:bodyPr/>
          <a:lstStyle/>
          <a:p>
            <a:r>
              <a:rPr lang="ru-RU" dirty="0" smtClean="0"/>
              <a:t>Я перевел </a:t>
            </a:r>
            <a:r>
              <a:rPr lang="ru-RU" dirty="0"/>
              <a:t>20 фразеологических </a:t>
            </a:r>
            <a:r>
              <a:rPr lang="ru-RU" dirty="0" smtClean="0"/>
              <a:t>единиц, чтобы  </a:t>
            </a:r>
            <a:r>
              <a:rPr lang="ru-RU" dirty="0"/>
              <a:t>выявить особенности </a:t>
            </a:r>
            <a:r>
              <a:rPr lang="ru-RU" dirty="0" smtClean="0"/>
              <a:t>восприятия </a:t>
            </a:r>
            <a:r>
              <a:rPr lang="ru-RU" dirty="0"/>
              <a:t>мира </a:t>
            </a:r>
            <a:r>
              <a:rPr lang="ru-RU" dirty="0" smtClean="0"/>
              <a:t> в культуре русского </a:t>
            </a:r>
            <a:r>
              <a:rPr lang="ru-RU" dirty="0"/>
              <a:t>и туркменского народов </a:t>
            </a:r>
            <a:r>
              <a:rPr lang="ru-RU" dirty="0" smtClean="0"/>
              <a:t>по нескольким критериям: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ФИЗИОЛОГИЧЕСКОЕ СОСТОЯНИЕ. </a:t>
            </a:r>
            <a:r>
              <a:rPr lang="ru-RU" dirty="0" smtClean="0">
                <a:solidFill>
                  <a:srgbClr val="FF0000"/>
                </a:solidFill>
              </a:rPr>
              <a:t>Получился  дословный перевод: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349593"/>
              </p:ext>
            </p:extLst>
          </p:nvPr>
        </p:nvGraphicFramePr>
        <p:xfrm>
          <a:off x="1163782" y="3757353"/>
          <a:ext cx="7930342" cy="3044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5171">
                  <a:extLst>
                    <a:ext uri="{9D8B030D-6E8A-4147-A177-3AD203B41FA5}">
                      <a16:colId xmlns:a16="http://schemas.microsoft.com/office/drawing/2014/main" val="3228155682"/>
                    </a:ext>
                  </a:extLst>
                </a:gridCol>
                <a:gridCol w="3965171">
                  <a:extLst>
                    <a:ext uri="{9D8B030D-6E8A-4147-A177-3AD203B41FA5}">
                      <a16:colId xmlns:a16="http://schemas.microsoft.com/office/drawing/2014/main" val="3528531369"/>
                    </a:ext>
                  </a:extLst>
                </a:gridCol>
              </a:tblGrid>
              <a:tr h="576002">
                <a:tc>
                  <a:txBody>
                    <a:bodyPr/>
                    <a:lstStyle/>
                    <a:p>
                      <a:r>
                        <a:rPr lang="be-BY" dirty="0" smtClean="0"/>
                        <a:t>Русский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Туркменский   язык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395684"/>
                  </a:ext>
                </a:extLst>
              </a:tr>
              <a:tr h="58939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бодрости/ усталости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Крайне усталый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k-TM" sz="18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tk-TM" dirty="0" smtClean="0"/>
                        <a:t>Güýç</a:t>
                      </a:r>
                      <a:r>
                        <a:rPr lang="tk-TM" baseline="0" dirty="0" smtClean="0"/>
                        <a:t> galmady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522753"/>
                  </a:ext>
                </a:extLst>
              </a:tr>
              <a:tr h="589396"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Устать до смерти </a:t>
                      </a:r>
                      <a:endParaRPr lang="tk-TM" dirty="0" smtClean="0"/>
                    </a:p>
                    <a:p>
                      <a:r>
                        <a:rPr lang="ru-RU" dirty="0" smtClean="0"/>
                        <a:t>Ели ноги</a:t>
                      </a:r>
                      <a:r>
                        <a:rPr lang="ru-RU" baseline="0" dirty="0" smtClean="0"/>
                        <a:t> волочить</a:t>
                      </a:r>
                      <a:endParaRPr lang="tk-TM" baseline="0" dirty="0" smtClean="0"/>
                    </a:p>
                    <a:p>
                      <a:r>
                        <a:rPr lang="ru-RU" baseline="0" dirty="0" smtClean="0"/>
                        <a:t>Мокрый как мышь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Öli</a:t>
                      </a:r>
                      <a:r>
                        <a:rPr lang="tk-TM" baseline="0" dirty="0" smtClean="0"/>
                        <a:t> ýaly yadow </a:t>
                      </a:r>
                      <a:endParaRPr lang="ru-RU" baseline="0" dirty="0" smtClean="0"/>
                    </a:p>
                    <a:p>
                      <a:r>
                        <a:rPr lang="tk-TM" baseline="0" dirty="0" smtClean="0"/>
                        <a:t>Aýak üstünde zordan durmak</a:t>
                      </a:r>
                    </a:p>
                    <a:p>
                      <a:r>
                        <a:rPr lang="tk-TM" baseline="0" dirty="0" smtClean="0"/>
                        <a:t>Öl myžžyk bolmak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259054"/>
                  </a:ext>
                </a:extLst>
              </a:tr>
              <a:tr h="589396">
                <a:tc>
                  <a:txBody>
                    <a:bodyPr/>
                    <a:lstStyle/>
                    <a:p>
                      <a:r>
                        <a:rPr lang="ru-RU" dirty="0" smtClean="0"/>
                        <a:t>Валиться с ног</a:t>
                      </a:r>
                      <a:endParaRPr lang="tk-TM" dirty="0" smtClean="0"/>
                    </a:p>
                    <a:p>
                      <a:r>
                        <a:rPr lang="ru-RU" dirty="0" smtClean="0"/>
                        <a:t>До седьмого пота</a:t>
                      </a:r>
                      <a:endParaRPr lang="tk-TM" dirty="0" smtClean="0"/>
                    </a:p>
                    <a:p>
                      <a:r>
                        <a:rPr lang="ru-RU" dirty="0" smtClean="0"/>
                        <a:t>Лежать</a:t>
                      </a:r>
                      <a:r>
                        <a:rPr lang="ru-RU" baseline="0" dirty="0" smtClean="0"/>
                        <a:t> пластом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Aýakdan</a:t>
                      </a:r>
                      <a:r>
                        <a:rPr lang="tk-TM" baseline="0" dirty="0" smtClean="0"/>
                        <a:t> düşmek</a:t>
                      </a:r>
                      <a:endParaRPr lang="ru-RU" baseline="0" dirty="0" smtClean="0"/>
                    </a:p>
                    <a:p>
                      <a:r>
                        <a:rPr lang="tk-TM" baseline="0" dirty="0" smtClean="0"/>
                        <a:t>Deriňe batmak</a:t>
                      </a:r>
                    </a:p>
                    <a:p>
                      <a:r>
                        <a:rPr lang="tk-TM" dirty="0" smtClean="0"/>
                        <a:t>Ölen</a:t>
                      </a:r>
                      <a:r>
                        <a:rPr lang="tk-TM" baseline="0" dirty="0" smtClean="0"/>
                        <a:t> ýaly ýatmak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19189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489" y="380633"/>
            <a:ext cx="2078893" cy="17787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33" y="66498"/>
            <a:ext cx="3097876" cy="209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7320"/>
            <a:ext cx="8596668" cy="13208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Дословный перевод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856" y="3220244"/>
            <a:ext cx="2600325" cy="1762125"/>
          </a:xfr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251952"/>
              </p:ext>
            </p:extLst>
          </p:nvPr>
        </p:nvGraphicFramePr>
        <p:xfrm>
          <a:off x="677334" y="1688120"/>
          <a:ext cx="8596668" cy="42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334">
                  <a:extLst>
                    <a:ext uri="{9D8B030D-6E8A-4147-A177-3AD203B41FA5}">
                      <a16:colId xmlns:a16="http://schemas.microsoft.com/office/drawing/2014/main" val="2957194807"/>
                    </a:ext>
                  </a:extLst>
                </a:gridCol>
                <a:gridCol w="4298334">
                  <a:extLst>
                    <a:ext uri="{9D8B030D-6E8A-4147-A177-3AD203B41FA5}">
                      <a16:colId xmlns:a16="http://schemas.microsoft.com/office/drawing/2014/main" val="3615315441"/>
                    </a:ext>
                  </a:extLst>
                </a:gridCol>
              </a:tblGrid>
              <a:tr h="4205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009202"/>
                  </a:ext>
                </a:extLst>
              </a:tr>
              <a:tr h="420560">
                <a:tc>
                  <a:txBody>
                    <a:bodyPr/>
                    <a:lstStyle/>
                    <a:p>
                      <a:r>
                        <a:rPr lang="ru-RU" dirty="0" smtClean="0"/>
                        <a:t>Ели на ногах стоять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Zordan aýakda durmak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461251"/>
                  </a:ext>
                </a:extLst>
              </a:tr>
              <a:tr h="420560"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Усталый как собака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It ýaly yadow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848065"/>
                  </a:ext>
                </a:extLst>
              </a:tr>
              <a:tr h="420560">
                <a:tc>
                  <a:txBody>
                    <a:bodyPr/>
                    <a:lstStyle/>
                    <a:p>
                      <a:r>
                        <a:rPr lang="ru-RU" dirty="0" smtClean="0"/>
                        <a:t>Глаза слипаются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Göz ýumulyp</a:t>
                      </a:r>
                      <a:r>
                        <a:rPr lang="tk-TM" baseline="0" dirty="0" smtClean="0"/>
                        <a:t> barýa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139288"/>
                  </a:ext>
                </a:extLst>
              </a:tr>
              <a:tr h="420560">
                <a:tc>
                  <a:txBody>
                    <a:bodyPr/>
                    <a:lstStyle/>
                    <a:p>
                      <a:r>
                        <a:rPr lang="ru-RU" dirty="0" smtClean="0"/>
                        <a:t>Голодный</a:t>
                      </a:r>
                      <a:r>
                        <a:rPr lang="ru-RU" baseline="0" dirty="0" smtClean="0"/>
                        <a:t> как волк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Möjek ýaly aç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005590"/>
                  </a:ext>
                </a:extLst>
              </a:tr>
              <a:tr h="420560">
                <a:tc>
                  <a:txBody>
                    <a:bodyPr/>
                    <a:lstStyle/>
                    <a:p>
                      <a:r>
                        <a:rPr lang="ru-RU" dirty="0" smtClean="0"/>
                        <a:t>Наесться</a:t>
                      </a:r>
                      <a:r>
                        <a:rPr lang="ru-RU" baseline="0" dirty="0" smtClean="0"/>
                        <a:t> до отвала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Burnuňa</a:t>
                      </a:r>
                      <a:r>
                        <a:rPr lang="tk-TM" baseline="0" dirty="0" smtClean="0"/>
                        <a:t> gelýançe iýmek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821404"/>
                  </a:ext>
                </a:extLst>
              </a:tr>
              <a:tr h="420560">
                <a:tc>
                  <a:txBody>
                    <a:bodyPr/>
                    <a:lstStyle/>
                    <a:p>
                      <a:r>
                        <a:rPr lang="ru-RU" dirty="0" smtClean="0"/>
                        <a:t>Сыт по горло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Bokurdaga çenli doýmak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935877"/>
                  </a:ext>
                </a:extLst>
              </a:tr>
              <a:tr h="4205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0337"/>
                  </a:ext>
                </a:extLst>
              </a:tr>
              <a:tr h="4205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785504"/>
                  </a:ext>
                </a:extLst>
              </a:tr>
              <a:tr h="4205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404337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87" y="0"/>
            <a:ext cx="1697813" cy="14067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39" y="4101306"/>
            <a:ext cx="3763980" cy="251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Здоровье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Физическое </a:t>
            </a:r>
            <a:r>
              <a:rPr lang="ru-RU" dirty="0" smtClean="0">
                <a:solidFill>
                  <a:srgbClr val="C00000"/>
                </a:solidFill>
              </a:rPr>
              <a:t>здоровье. Дословный перевод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238052"/>
              </p:ext>
            </p:extLst>
          </p:nvPr>
        </p:nvGraphicFramePr>
        <p:xfrm>
          <a:off x="677863" y="2160588"/>
          <a:ext cx="859631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4001082837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3993028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422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 белом свете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Ýagty jahanda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934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Едва</a:t>
                      </a:r>
                      <a:r>
                        <a:rPr lang="ru-RU" baseline="0" dirty="0" smtClean="0"/>
                        <a:t> на ногах стоять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Aýakda</a:t>
                      </a:r>
                      <a:r>
                        <a:rPr lang="tk-TM" baseline="0" dirty="0" smtClean="0"/>
                        <a:t> zordan durmak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688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Болезнь</a:t>
                      </a:r>
                      <a:r>
                        <a:rPr lang="ru-RU" baseline="0" dirty="0" smtClean="0"/>
                        <a:t> свалила с ног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Kesel aýakdan düşürdi</a:t>
                      </a:r>
                      <a:r>
                        <a:rPr lang="tk-TM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935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Еле-еле</a:t>
                      </a:r>
                      <a:r>
                        <a:rPr lang="ru-RU" baseline="0" dirty="0" smtClean="0"/>
                        <a:t> душа в теле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Iki egenden</a:t>
                      </a:r>
                      <a:r>
                        <a:rPr lang="tk-TM" baseline="0" dirty="0" smtClean="0"/>
                        <a:t> dem almak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220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Быть</a:t>
                      </a:r>
                      <a:r>
                        <a:rPr lang="ru-RU" baseline="0" dirty="0" smtClean="0"/>
                        <a:t> в положении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Saglygy</a:t>
                      </a:r>
                      <a:r>
                        <a:rPr lang="tk-TM" baseline="0" dirty="0" smtClean="0"/>
                        <a:t> erinde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660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Дышать здоровьем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Sagdyn</a:t>
                      </a:r>
                      <a:r>
                        <a:rPr lang="tk-TM" baseline="0" dirty="0" smtClean="0"/>
                        <a:t> dem almak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034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Еле дышать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Demi demine etmezlik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731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7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Психическое </a:t>
            </a:r>
            <a:r>
              <a:rPr lang="ru-RU" dirty="0" smtClean="0">
                <a:solidFill>
                  <a:srgbClr val="C00000"/>
                </a:solidFill>
              </a:rPr>
              <a:t>здоровье. Дословный перевод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044948"/>
              </p:ext>
            </p:extLst>
          </p:nvPr>
        </p:nvGraphicFramePr>
        <p:xfrm>
          <a:off x="677863" y="2160588"/>
          <a:ext cx="859631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340281150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1946351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11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 всё в порядке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>
                          <a:solidFill>
                            <a:srgbClr val="002060"/>
                          </a:solidFill>
                        </a:rPr>
                        <a:t>Kellesi ýerinde däl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099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в себе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>
                          <a:solidFill>
                            <a:srgbClr val="002060"/>
                          </a:solidFill>
                        </a:rPr>
                        <a:t>Özinde däl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950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Мозги</a:t>
                      </a:r>
                      <a:r>
                        <a:rPr lang="ru-RU" baseline="0" dirty="0" smtClean="0"/>
                        <a:t> набекрень у кого-либо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>
                          <a:solidFill>
                            <a:srgbClr val="002060"/>
                          </a:solidFill>
                        </a:rPr>
                        <a:t>Guş</a:t>
                      </a:r>
                      <a:r>
                        <a:rPr lang="tk-TM" baseline="0" dirty="0" smtClean="0">
                          <a:solidFill>
                            <a:srgbClr val="002060"/>
                          </a:solidFill>
                        </a:rPr>
                        <a:t> kelle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636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полном рассудке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>
                          <a:solidFill>
                            <a:srgbClr val="002060"/>
                          </a:solidFill>
                        </a:rPr>
                        <a:t>Akyl</a:t>
                      </a:r>
                      <a:r>
                        <a:rPr lang="tk-TM" baseline="0" dirty="0" smtClean="0">
                          <a:solidFill>
                            <a:srgbClr val="002060"/>
                          </a:solidFill>
                        </a:rPr>
                        <a:t> huşy yerinde däl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477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Крыша поехала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>
                          <a:solidFill>
                            <a:srgbClr val="002060"/>
                          </a:solidFill>
                        </a:rPr>
                        <a:t>Akly çaşan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53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Быть</a:t>
                      </a:r>
                      <a:r>
                        <a:rPr lang="ru-RU" baseline="0" dirty="0" smtClean="0"/>
                        <a:t> не в своём уме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>
                          <a:solidFill>
                            <a:srgbClr val="002060"/>
                          </a:solidFill>
                        </a:rPr>
                        <a:t>Öz akylynda däl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271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Быть в здравом уме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>
                          <a:solidFill>
                            <a:srgbClr val="002060"/>
                          </a:solidFill>
                        </a:rPr>
                        <a:t>Kellesi jaýynda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1626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015" y="4122861"/>
            <a:ext cx="3626339" cy="273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718" y="347974"/>
            <a:ext cx="8596668" cy="5431762"/>
          </a:xfrm>
        </p:spPr>
        <p:txBody>
          <a:bodyPr/>
          <a:lstStyle/>
          <a:p>
            <a:r>
              <a:rPr lang="ru-RU" dirty="0" smtClean="0"/>
              <a:t>Основные эмоции. Дословный перевод.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146861"/>
              </p:ext>
            </p:extLst>
          </p:nvPr>
        </p:nvGraphicFramePr>
        <p:xfrm>
          <a:off x="672718" y="838813"/>
          <a:ext cx="8123690" cy="2951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9690">
                  <a:extLst>
                    <a:ext uri="{9D8B030D-6E8A-4147-A177-3AD203B41FA5}">
                      <a16:colId xmlns:a16="http://schemas.microsoft.com/office/drawing/2014/main" val="369734697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39706966"/>
                    </a:ext>
                  </a:extLst>
                </a:gridCol>
              </a:tblGrid>
              <a:tr h="491965">
                <a:tc>
                  <a:txBody>
                    <a:bodyPr/>
                    <a:lstStyle/>
                    <a:p>
                      <a:r>
                        <a:rPr lang="ru-RU" dirty="0" smtClean="0"/>
                        <a:t>Сердце прыгает от радости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Begenjinden</a:t>
                      </a:r>
                      <a:r>
                        <a:rPr lang="tk-TM" baseline="0" dirty="0" smtClean="0"/>
                        <a:t> yürek joşýar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595745"/>
                  </a:ext>
                </a:extLst>
              </a:tr>
              <a:tr h="491965">
                <a:tc>
                  <a:txBody>
                    <a:bodyPr/>
                    <a:lstStyle/>
                    <a:p>
                      <a:r>
                        <a:rPr lang="ru-RU" dirty="0" smtClean="0"/>
                        <a:t>На душе</a:t>
                      </a:r>
                      <a:r>
                        <a:rPr lang="ru-RU" baseline="0" dirty="0" smtClean="0"/>
                        <a:t> праздник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Göwünde</a:t>
                      </a:r>
                      <a:r>
                        <a:rPr lang="tk-TM" baseline="0" dirty="0" smtClean="0"/>
                        <a:t> baýram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544308"/>
                  </a:ext>
                </a:extLst>
              </a:tr>
              <a:tr h="491965">
                <a:tc>
                  <a:txBody>
                    <a:bodyPr/>
                    <a:lstStyle/>
                    <a:p>
                      <a:r>
                        <a:rPr lang="ru-RU" dirty="0" smtClean="0"/>
                        <a:t>На душе</a:t>
                      </a:r>
                      <a:r>
                        <a:rPr lang="ru-RU" baseline="0" dirty="0" smtClean="0"/>
                        <a:t> камень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Daş ýürek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638183"/>
                  </a:ext>
                </a:extLst>
              </a:tr>
              <a:tr h="491965">
                <a:tc>
                  <a:txBody>
                    <a:bodyPr/>
                    <a:lstStyle/>
                    <a:p>
                      <a:r>
                        <a:rPr lang="ru-RU" dirty="0" smtClean="0"/>
                        <a:t>Душа</a:t>
                      </a:r>
                      <a:r>
                        <a:rPr lang="ru-RU" baseline="0" dirty="0" smtClean="0"/>
                        <a:t> тоскует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Göwün küýseýär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015520"/>
                  </a:ext>
                </a:extLst>
              </a:tr>
              <a:tr h="491965">
                <a:tc>
                  <a:txBody>
                    <a:bodyPr/>
                    <a:lstStyle/>
                    <a:p>
                      <a:r>
                        <a:rPr lang="ru-RU" dirty="0" smtClean="0"/>
                        <a:t>Сердце кровью</a:t>
                      </a:r>
                      <a:r>
                        <a:rPr lang="ru-RU" baseline="0" dirty="0" smtClean="0"/>
                        <a:t> обливается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Ýürek gan bolmak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592442"/>
                  </a:ext>
                </a:extLst>
              </a:tr>
              <a:tr h="491965">
                <a:tc>
                  <a:txBody>
                    <a:bodyPr/>
                    <a:lstStyle/>
                    <a:p>
                      <a:r>
                        <a:rPr lang="ru-RU" dirty="0" smtClean="0"/>
                        <a:t>Плакать</a:t>
                      </a:r>
                      <a:r>
                        <a:rPr lang="ru-RU" baseline="0" dirty="0" smtClean="0"/>
                        <a:t> в три ручья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k-TM" dirty="0" smtClean="0"/>
                        <a:t>Göz ýaşy deňiz</a:t>
                      </a:r>
                      <a:r>
                        <a:rPr lang="tk-TM" baseline="0" dirty="0" smtClean="0"/>
                        <a:t> bolmak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526209"/>
                  </a:ext>
                </a:extLst>
              </a:tr>
            </a:tbl>
          </a:graphicData>
        </a:graphic>
      </p:graphicFrame>
      <p:pic>
        <p:nvPicPr>
          <p:cNvPr id="2050" name="Picture 2" descr="https://im0-tub-by.yandex.net/i?id=a8ae9876d0fe475faffccdd88852e8cb&amp;n=33&amp;h=190&amp;w=3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18" y="3790602"/>
            <a:ext cx="6595590" cy="303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57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312</TotalTime>
  <Words>863</Words>
  <Application>Microsoft Office PowerPoint</Application>
  <PresentationFormat>Широкоэкранный</PresentationFormat>
  <Paragraphs>129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DengXian</vt:lpstr>
      <vt:lpstr>Arial</vt:lpstr>
      <vt:lpstr>Calibri</vt:lpstr>
      <vt:lpstr>Times New Roman</vt:lpstr>
      <vt:lpstr>Trebuchet MS</vt:lpstr>
      <vt:lpstr>Wingdings 3</vt:lpstr>
      <vt:lpstr>Аспект</vt:lpstr>
      <vt:lpstr> </vt:lpstr>
      <vt:lpstr>Презентация PowerPoint</vt:lpstr>
      <vt:lpstr>Цель исследования: выявление и анализ основных фразеологических единиц, служащих для обозначения состояния человека в русском и туркменском языках. </vt:lpstr>
      <vt:lpstr>Сопоставительный анализ фразеологических единиц в туркменском и русском языках позволил выделить следующие группы:  1) полное соответствие перевода; 2) частичное соответствие перевода; 3) несоответствие перевода.</vt:lpstr>
      <vt:lpstr>Презентация PowerPoint</vt:lpstr>
      <vt:lpstr>Дословный перевод</vt:lpstr>
      <vt:lpstr>Здоровье. Физическое здоровье. Дословный перевод </vt:lpstr>
      <vt:lpstr>Психическое здоровье. Дословный перевод </vt:lpstr>
      <vt:lpstr>Презентация PowerPoint</vt:lpstr>
      <vt:lpstr>Однако в большинстве случаев я не смог найти дословный перевод. А просто попытался передать смысл</vt:lpstr>
      <vt:lpstr>Это связано с тем, что пословицы и поговорки, являясь частью культуры и истории народа, всегда  отражают ее природу,  прошлое, бытовой уклад, трудовые навыки, психологию.  Это отличие и приводит к тому, что одна и та же мысль в поговорках и пословицах выражена неодинаково, что является проблемой при переводе. </vt:lpstr>
      <vt:lpstr>Частичное соответствие переводу</vt:lpstr>
      <vt:lpstr>Несоответствие перевода</vt:lpstr>
      <vt:lpstr>Анализ переводов позволяет сделать следующий вывод:</vt:lpstr>
      <vt:lpstr>А закончить свое выступление  я хотел бы стихами туркменской поэтессы Тыллы Зумакуловой: Текут две речки в сердце, не мелея, Сливаются единою рекой… Забыв родной язык - я онемею, Утратив русский - стану я глухой.  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Александр И. Шабловский</dc:creator>
  <cp:lastModifiedBy>Светлана А. Василенко</cp:lastModifiedBy>
  <cp:revision>28</cp:revision>
  <dcterms:created xsi:type="dcterms:W3CDTF">2019-11-19T11:28:42Z</dcterms:created>
  <dcterms:modified xsi:type="dcterms:W3CDTF">2019-12-30T10:02:51Z</dcterms:modified>
</cp:coreProperties>
</file>