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2" r:id="rId6"/>
    <p:sldId id="266" r:id="rId7"/>
    <p:sldId id="267" r:id="rId8"/>
    <p:sldId id="268" r:id="rId9"/>
    <p:sldId id="259" r:id="rId10"/>
    <p:sldId id="271" r:id="rId11"/>
    <p:sldId id="260" r:id="rId12"/>
    <p:sldId id="261" r:id="rId13"/>
    <p:sldId id="272" r:id="rId14"/>
    <p:sldId id="273" r:id="rId15"/>
    <p:sldId id="263" r:id="rId16"/>
    <p:sldId id="264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7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9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8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8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5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2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7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0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F8409-DCA1-4850-BA25-7AB3805ECA8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7E94-75F4-492C-AF32-A16CA7FD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2834366"/>
            <a:ext cx="2448272" cy="390700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Выступление студента 127 группы Нурбердыева </a:t>
            </a:r>
            <a:r>
              <a:rPr lang="ru-RU" sz="2800" dirty="0" err="1" smtClean="0">
                <a:solidFill>
                  <a:srgbClr val="7030A0"/>
                </a:solidFill>
              </a:rPr>
              <a:t>Бегенча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27392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Raavi" pitchFamily="2"/>
              </a:rPr>
              <a:t>Белорусский государственный университет физической культуры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cs typeface="Raavi" pitchFamily="2"/>
              </a:rPr>
              <a:t> </a:t>
            </a:r>
            <a:r>
              <a:rPr lang="ru-RU" i="1" dirty="0" smtClean="0">
                <a:solidFill>
                  <a:srgbClr val="C00000"/>
                </a:solidFill>
                <a:cs typeface="Raavi" pitchFamily="2"/>
              </a:rPr>
              <a:t>Научная студенческая конференция кафедры белорусского и русского языков</a:t>
            </a:r>
            <a:endParaRPr lang="ru-RU" dirty="0" smtClean="0">
              <a:solidFill>
                <a:srgbClr val="C00000"/>
              </a:solidFill>
              <a:cs typeface="Raavi" pitchFamily="2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cs typeface="Raavi" pitchFamily="2"/>
            </a:endParaRPr>
          </a:p>
          <a:p>
            <a:endParaRPr lang="en-US" b="1" dirty="0">
              <a:solidFill>
                <a:srgbClr val="C00000"/>
              </a:solidFill>
              <a:cs typeface="Raavi" pitchFamily="2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cs typeface="Raavi" pitchFamily="2"/>
              </a:rPr>
              <a:t>«О виртуальной </a:t>
            </a:r>
            <a:r>
              <a:rPr lang="ru-RU" sz="3600" b="1" dirty="0" err="1" smtClean="0">
                <a:solidFill>
                  <a:srgbClr val="C00000"/>
                </a:solidFill>
                <a:cs typeface="Raavi" pitchFamily="2"/>
              </a:rPr>
              <a:t>самопрезентации</a:t>
            </a:r>
            <a:r>
              <a:rPr lang="ru-RU" sz="3600" b="1" dirty="0" smtClean="0">
                <a:solidFill>
                  <a:srgbClr val="C00000"/>
                </a:solidFill>
                <a:cs typeface="Raavi" pitchFamily="2"/>
              </a:rPr>
              <a:t>  молодежи»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cs typeface="Raavi" pitchFamily="2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cs typeface="Raavi" pitchFamily="2"/>
              </a:rPr>
              <a:t> </a:t>
            </a:r>
            <a:endParaRPr lang="ru-RU" sz="2800" b="1" i="1" dirty="0" smtClean="0">
              <a:solidFill>
                <a:srgbClr val="0070C0"/>
              </a:solidFill>
              <a:latin typeface="Book Antiqua" pitchFamily="18" charset="0"/>
              <a:cs typeface="Raavi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34366"/>
            <a:ext cx="6408712" cy="39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1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800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Часто </a:t>
            </a:r>
            <a:r>
              <a:rPr lang="ru-RU" sz="2000" b="1" dirty="0"/>
              <a:t>люди, особенно, девушки, выкладывают целые фотосессии, да еще ретушируют их с помощью </a:t>
            </a:r>
            <a:r>
              <a:rPr lang="ru-RU" sz="2000" b="1" dirty="0" err="1"/>
              <a:t>Photoshop</a:t>
            </a:r>
            <a:r>
              <a:rPr lang="ru-RU" sz="2000" b="1" dirty="0"/>
              <a:t>, чтобы создать идеализированный образ “девушки с обложки глянцевого журнала”. Так творится </a:t>
            </a:r>
            <a:r>
              <a:rPr lang="ru-RU" sz="2000" b="1" dirty="0" smtClean="0"/>
              <a:t>позитивно </a:t>
            </a:r>
            <a:r>
              <a:rPr lang="ru-RU" sz="2000" b="1" dirty="0" smtClean="0">
                <a:solidFill>
                  <a:srgbClr val="C00000"/>
                </a:solidFill>
              </a:rPr>
              <a:t>оптимистичный </a:t>
            </a:r>
            <a:r>
              <a:rPr lang="ru-RU" sz="2000" b="1" dirty="0">
                <a:solidFill>
                  <a:srgbClr val="C00000"/>
                </a:solidFill>
              </a:rPr>
              <a:t>имидж успешного </a:t>
            </a:r>
            <a:r>
              <a:rPr lang="ru-RU" sz="2000" b="1" dirty="0" smtClean="0">
                <a:solidFill>
                  <a:srgbClr val="C00000"/>
                </a:solidFill>
              </a:rPr>
              <a:t>человека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49" y="1988840"/>
            <a:ext cx="4572000" cy="1752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0" y="2348880"/>
            <a:ext cx="2967131" cy="432048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851920" y="4005064"/>
            <a:ext cx="5112568" cy="26642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/>
              <a:t>Надо отметить неоднозначность отношения к своему виртуальному портрету: как показывают наши интервью, некоторые пользователи социальных сетей рассматривают свой аккаунт не только как способ самоподачи себя другим, но и как некий идеальный </a:t>
            </a:r>
            <a:r>
              <a:rPr lang="ru-RU" b="1" dirty="0">
                <a:solidFill>
                  <a:srgbClr val="C00000"/>
                </a:solidFill>
              </a:rPr>
              <a:t>проект самого себя.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8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vasilenko_s\Мои документы\Книга о БГУФК\алиш и сер\o-SOCIAL-MEDIA-faceboo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9391"/>
            <a:ext cx="9001000" cy="71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5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vasilenko_s\Мои документы\Книга о БГУФК\алиш и сер\07ca47364382d62b528eb4a54ab146c35b013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4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/>
              <a:t>Как нам кажется, </a:t>
            </a:r>
            <a:r>
              <a:rPr lang="ru-RU" sz="2000" dirty="0" smtClean="0"/>
              <a:t>про файл </a:t>
            </a:r>
            <a:r>
              <a:rPr lang="ru-RU" sz="2000" dirty="0"/>
              <a:t>в социальной сети выполняет еще одну важную социально-психологическую функцию: овеществленной индивидуальной памяти и своеобразной виртуальной автобиографии - </a:t>
            </a:r>
            <a:r>
              <a:rPr lang="ru-RU" sz="2000" dirty="0" smtClean="0"/>
              <a:t>“</a:t>
            </a:r>
            <a:r>
              <a:rPr lang="en-US" sz="2000" dirty="0" smtClean="0"/>
              <a:t>memory</a:t>
            </a:r>
            <a:r>
              <a:rPr lang="ru-RU" sz="2000" dirty="0" smtClean="0"/>
              <a:t>” </a:t>
            </a:r>
            <a:r>
              <a:rPr lang="ru-RU" sz="2000" dirty="0"/>
              <a:t>- к которой всегда можно обратиться, поскольку смартфон постоянно с тобой.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398"/>
            <a:ext cx="3275856" cy="23227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65" y="1906060"/>
            <a:ext cx="4403289" cy="2785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" y="4312920"/>
            <a:ext cx="3810000" cy="2545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91300"/>
            <a:ext cx="3539866" cy="21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23476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Писать </a:t>
            </a:r>
            <a:r>
              <a:rPr lang="ru-RU" sz="2400" dirty="0"/>
              <a:t>наши сверстники стараются короткими фразами, сопровождая рассказ различными поддерживающими фото или </a:t>
            </a:r>
            <a:r>
              <a:rPr lang="ru-RU" sz="2400" dirty="0" smtClean="0"/>
              <a:t>графикой. </a:t>
            </a:r>
            <a:r>
              <a:rPr lang="ru-RU" sz="2400" dirty="0"/>
              <a:t>А телефонный разговор их “напрягает”, поскольку требует, так скажем, движения души, проявления эмоций, а это </a:t>
            </a:r>
            <a:r>
              <a:rPr lang="ru-RU" sz="2400" dirty="0" smtClean="0"/>
              <a:t>психологически </a:t>
            </a:r>
            <a:r>
              <a:rPr lang="ru-RU" sz="2400" dirty="0"/>
              <a:t>угнетает.  Отправил   </a:t>
            </a:r>
            <a:r>
              <a:rPr lang="ru-RU" sz="2400" dirty="0" err="1"/>
              <a:t>смайл</a:t>
            </a:r>
            <a:r>
              <a:rPr lang="ru-RU" sz="2400" dirty="0"/>
              <a:t> – и все понятно.</a:t>
            </a:r>
            <a:br>
              <a:rPr lang="ru-RU" sz="2400" dirty="0"/>
            </a:br>
            <a:r>
              <a:rPr lang="ru-RU" sz="2400" b="1" i="1" dirty="0"/>
              <a:t>   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705"/>
            <a:ext cx="5019255" cy="3344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2454706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05064"/>
            <a:ext cx="2072593" cy="2299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61048"/>
            <a:ext cx="281127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507288" cy="214214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 заключение следует отметить, что новая инфраструктура общения (</a:t>
            </a:r>
            <a:r>
              <a:rPr lang="ru-RU" sz="2000" b="1" dirty="0" smtClean="0">
                <a:solidFill>
                  <a:srgbClr val="C00000"/>
                </a:solidFill>
              </a:rPr>
              <a:t>социальная сеть) меняет </a:t>
            </a:r>
            <a:r>
              <a:rPr lang="ru-RU" sz="2000" b="1" dirty="0">
                <a:solidFill>
                  <a:srgbClr val="C00000"/>
                </a:solidFill>
              </a:rPr>
              <a:t>все “</a:t>
            </a:r>
            <a:r>
              <a:rPr lang="ru-RU" sz="2000" b="1" dirty="0" err="1">
                <a:solidFill>
                  <a:srgbClr val="C00000"/>
                </a:solidFill>
              </a:rPr>
              <a:t>пазлы</a:t>
            </a:r>
            <a:r>
              <a:rPr lang="ru-RU" sz="2000" b="1" dirty="0">
                <a:solidFill>
                  <a:srgbClr val="C00000"/>
                </a:solidFill>
              </a:rPr>
              <a:t>”, составляющие мозаику межличностных коммуникаций, - язык, идентичность и </a:t>
            </a:r>
            <a:r>
              <a:rPr lang="ru-RU" sz="2000" b="1" dirty="0" err="1">
                <a:solidFill>
                  <a:srgbClr val="C00000"/>
                </a:solidFill>
              </a:rPr>
              <a:t>самопрезентацию</a:t>
            </a:r>
            <a:r>
              <a:rPr lang="ru-RU" sz="2000" b="1" dirty="0">
                <a:solidFill>
                  <a:srgbClr val="C00000"/>
                </a:solidFill>
              </a:rPr>
              <a:t>, организацию общения, этику и </a:t>
            </a:r>
            <a:r>
              <a:rPr lang="ru-RU" sz="2000" b="1" dirty="0" err="1">
                <a:solidFill>
                  <a:srgbClr val="C00000"/>
                </a:solidFill>
              </a:rPr>
              <a:t>статусно</a:t>
            </a:r>
            <a:r>
              <a:rPr lang="ru-RU" sz="2000" b="1" dirty="0">
                <a:solidFill>
                  <a:srgbClr val="C00000"/>
                </a:solidFill>
              </a:rPr>
              <a:t>-ролевую </a:t>
            </a:r>
            <a:r>
              <a:rPr lang="ru-RU" sz="2000" b="1" dirty="0" smtClean="0">
                <a:solidFill>
                  <a:srgbClr val="C00000"/>
                </a:solidFill>
              </a:rPr>
              <a:t>структуру. При этом сердцевина отношений людей остаётся: дружба, любовь, </a:t>
            </a:r>
            <a:r>
              <a:rPr lang="ru-RU" sz="2000" b="1" dirty="0" smtClean="0">
                <a:solidFill>
                  <a:srgbClr val="C00000"/>
                </a:solidFill>
              </a:rPr>
              <a:t>близость. </a:t>
            </a:r>
            <a:r>
              <a:rPr lang="ru-RU" sz="2000" b="1" dirty="0">
                <a:solidFill>
                  <a:srgbClr val="C00000"/>
                </a:solidFill>
              </a:rPr>
              <a:t>Сеть культивирует и сохраняет суть межличностных отношений молодежи, в то же время задавая им новый </a:t>
            </a:r>
            <a:r>
              <a:rPr lang="ru-RU" sz="2000" b="1" dirty="0" smtClean="0">
                <a:solidFill>
                  <a:srgbClr val="C00000"/>
                </a:solidFill>
              </a:rPr>
              <a:t>моду</a:t>
            </a:r>
            <a:r>
              <a:rPr lang="ru-RU" sz="2000" b="1" dirty="0" smtClean="0">
                <a:solidFill>
                  <a:srgbClr val="C00000"/>
                </a:solidFill>
              </a:rPr>
              <a:t>ль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и звучание.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 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vasilenko_s\Мои документы\Книга о БГУФК\алиш и сер\depositphotos_3541119-stock-photo-fly-happy-family-puzz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16779"/>
            <a:ext cx="6192688" cy="44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3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vasilenko_s\Мои документы\Книга о БГУФК\алиш и сер\Dollarphotoclub_598994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32" y="188640"/>
            <a:ext cx="898602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58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СПАСИБО  ЗА 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8" y="1600200"/>
            <a:ext cx="4977003" cy="4525963"/>
          </a:xfrm>
        </p:spPr>
      </p:pic>
    </p:spTree>
    <p:extLst>
      <p:ext uri="{BB962C8B-B14F-4D97-AF65-F5344CB8AC3E}">
        <p14:creationId xmlns:p14="http://schemas.microsoft.com/office/powerpoint/2010/main" val="11752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cs typeface="Raavi" pitchFamily="2"/>
              </a:rPr>
              <a:t>«О виртуальной </a:t>
            </a:r>
            <a:r>
              <a:rPr lang="ru-RU" b="1" dirty="0" err="1">
                <a:solidFill>
                  <a:srgbClr val="C00000"/>
                </a:solidFill>
                <a:cs typeface="Raavi" pitchFamily="2"/>
              </a:rPr>
              <a:t>самопрезентации</a:t>
            </a:r>
            <a:r>
              <a:rPr lang="ru-RU" b="1" dirty="0">
                <a:solidFill>
                  <a:srgbClr val="C00000"/>
                </a:solidFill>
                <a:cs typeface="Raavi" pitchFamily="2"/>
              </a:rPr>
              <a:t>  молодежи»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Цель и</a:t>
            </a:r>
            <a:r>
              <a:rPr lang="be-BY" dirty="0">
                <a:solidFill>
                  <a:srgbClr val="FF0000"/>
                </a:solidFill>
              </a:rPr>
              <a:t>сследования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smtClean="0"/>
              <a:t>изучить, подчиняется </a:t>
            </a:r>
            <a:r>
              <a:rPr lang="ru-RU" dirty="0"/>
              <a:t>ли </a:t>
            </a:r>
            <a:r>
              <a:rPr lang="ru-RU" dirty="0" smtClean="0"/>
              <a:t>виртуальная коммуникативная культура общения молодежи общепринятым правилам взаимодействия людей.</a:t>
            </a:r>
            <a:r>
              <a:rPr lang="be-BY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53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665" y="0"/>
            <a:ext cx="4427984" cy="674136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Знакомству на улице </a:t>
            </a:r>
          </a:p>
          <a:p>
            <a:r>
              <a:rPr lang="ru-RU" dirty="0" smtClean="0"/>
              <a:t>люди сегодня предпочитают Сеть:</a:t>
            </a:r>
          </a:p>
          <a:p>
            <a:r>
              <a:rPr lang="ru-RU" sz="2400" dirty="0"/>
              <a:t>Объяснение простое: </a:t>
            </a:r>
            <a:endParaRPr lang="ru-RU" sz="2400" dirty="0" smtClean="0"/>
          </a:p>
          <a:p>
            <a:r>
              <a:rPr lang="ru-RU" sz="2400" dirty="0" smtClean="0"/>
              <a:t>стоит </a:t>
            </a:r>
            <a:r>
              <a:rPr lang="ru-RU" sz="2400" dirty="0"/>
              <a:t>войти в профиль или аккаунт незнакомца - и все про него узнаешь: кто он, какие у него достижения, чем интересуется, какую музыку слушает, какое кино любит. Тогда становится легче принимать решение, продолжать знакомство или нет. 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2050" name="Picture 2" descr="C:\Documents and Settings\vasilenko_s\Мои документы\Книга о БГУФК\алиш и сер\kak-nauchitsya-legko-znakomitsya-s-devushkami-parnyami-lyudmi-v-internete-v-kontakte-feisbuke-socialnih-setyah-na-ulice-otdihe-v-klube-soveti-i-rekomend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549157" cy="47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7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/>
              <a:t>М</a:t>
            </a:r>
            <a:r>
              <a:rPr lang="ru-RU" sz="2000" dirty="0" smtClean="0"/>
              <a:t>олодые </a:t>
            </a:r>
            <a:r>
              <a:rPr lang="ru-RU" sz="2000" dirty="0"/>
              <a:t>люди очень хорошо умеют “дирижировать” своими коммуникационными связями. Прекрасно зная правила игры, они понимают, где и в каком формате (в каком имидже) им лучше себя виртуально презентовать.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vasilenko_s\Мои документы\Книга о БГУФК\алиш и сер\ВКонтак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6218"/>
            <a:ext cx="6696744" cy="47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2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8689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Манипуляции в сети для формирования имиджа</a:t>
            </a:r>
            <a:endParaRPr lang="ru-RU" sz="3200" dirty="0"/>
          </a:p>
        </p:txBody>
      </p:sp>
      <p:pic>
        <p:nvPicPr>
          <p:cNvPr id="7170" name="Picture 2" descr="C:\Documents and Settings\vasilenko_s\Мои документы\Книга о БГУФК\алиш и сер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0808"/>
            <a:ext cx="39604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4139952" y="1628800"/>
            <a:ext cx="4392488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solidFill>
                  <a:srgbClr val="C00000"/>
                </a:solidFill>
              </a:rPr>
              <a:t>Многие из них давно работают </a:t>
            </a:r>
            <a:r>
              <a:rPr lang="ru-RU" sz="2000" dirty="0" err="1">
                <a:solidFill>
                  <a:srgbClr val="C00000"/>
                </a:solidFill>
              </a:rPr>
              <a:t>фрилансерами</a:t>
            </a:r>
            <a:r>
              <a:rPr lang="ru-RU" sz="2000" dirty="0">
                <a:solidFill>
                  <a:srgbClr val="C00000"/>
                </a:solidFill>
              </a:rPr>
              <a:t> и, если подозревают, что в их виртуальные аккаунты заходят руководители или преподаватели, с помощью манипулирования видят одни фото, а другие - совершенно иные. Например, люди бизнеса, с которыми они сотрудничают, обнаруживают в профиле официально-деловые фото, условно говоря, пай-мальчиков (или девочек),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а их подруги и друзья видят совсем неофициальные фото настоящих “</a:t>
            </a:r>
            <a:r>
              <a:rPr lang="ru-RU" sz="2000" dirty="0" err="1">
                <a:solidFill>
                  <a:srgbClr val="C00000"/>
                </a:solidFill>
              </a:rPr>
              <a:t>оторв</a:t>
            </a:r>
            <a:r>
              <a:rPr lang="ru-RU" sz="2000" dirty="0">
                <a:solidFill>
                  <a:srgbClr val="C00000"/>
                </a:solidFill>
              </a:rPr>
              <a:t>” или гиков.</a:t>
            </a:r>
          </a:p>
        </p:txBody>
      </p:sp>
    </p:spTree>
    <p:extLst>
      <p:ext uri="{BB962C8B-B14F-4D97-AF65-F5344CB8AC3E}">
        <p14:creationId xmlns:p14="http://schemas.microsoft.com/office/powerpoint/2010/main" val="290785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</a:t>
            </a:r>
            <a:r>
              <a:rPr lang="ru-RU" b="1" dirty="0">
                <a:solidFill>
                  <a:srgbClr val="C00000"/>
                </a:solidFill>
              </a:rPr>
              <a:t>в Сети лучше себя презентовать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56792"/>
            <a:ext cx="3528392" cy="2905415"/>
          </a:xfrm>
        </p:spPr>
      </p:pic>
      <p:sp>
        <p:nvSpPr>
          <p:cNvPr id="3" name="Прямоугольник 2"/>
          <p:cNvSpPr/>
          <p:nvPr/>
        </p:nvSpPr>
        <p:spPr>
          <a:xfrm flipH="1">
            <a:off x="3923926" y="1484784"/>
            <a:ext cx="5220071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e-BY" b="1" dirty="0">
                <a:solidFill>
                  <a:srgbClr val="C00000"/>
                </a:solidFill>
              </a:rPr>
              <a:t>Наше </a:t>
            </a:r>
            <a:r>
              <a:rPr lang="ru-RU" b="1" dirty="0">
                <a:solidFill>
                  <a:srgbClr val="C00000"/>
                </a:solidFill>
              </a:rPr>
              <a:t>поколение реально живет и общается в </a:t>
            </a:r>
            <a:r>
              <a:rPr lang="ru-RU" b="1" dirty="0" err="1">
                <a:solidFill>
                  <a:srgbClr val="C00000"/>
                </a:solidFill>
              </a:rPr>
              <a:t>онлайне</a:t>
            </a:r>
            <a:r>
              <a:rPr lang="ru-RU" b="1" dirty="0">
                <a:solidFill>
                  <a:srgbClr val="C00000"/>
                </a:solidFill>
              </a:rPr>
              <a:t>. А в виртуальном </a:t>
            </a:r>
            <a:r>
              <a:rPr lang="ru-RU" b="1" dirty="0" err="1">
                <a:solidFill>
                  <a:srgbClr val="C00000"/>
                </a:solidFill>
              </a:rPr>
              <a:t>комьюнити</a:t>
            </a:r>
            <a:r>
              <a:rPr lang="ru-RU" b="1" dirty="0">
                <a:solidFill>
                  <a:srgbClr val="C00000"/>
                </a:solidFill>
              </a:rPr>
              <a:t> более всего ценится тот, кто умеет привлечь к себе внимание, организовать вокруг себя как можно больший </a:t>
            </a:r>
            <a:r>
              <a:rPr lang="ru-RU" b="1" dirty="0" err="1">
                <a:solidFill>
                  <a:srgbClr val="C00000"/>
                </a:solidFill>
              </a:rPr>
              <a:t>хайп</a:t>
            </a:r>
            <a:r>
              <a:rPr lang="ru-RU" b="1" dirty="0">
                <a:solidFill>
                  <a:srgbClr val="C00000"/>
                </a:solidFill>
              </a:rPr>
              <a:t>. Молодые люди поколения Z прекрасно знают, где и как в Сети лучше себя презентовать. Считается, например, что </a:t>
            </a:r>
            <a:r>
              <a:rPr lang="ru-RU" b="1" dirty="0" err="1">
                <a:solidFill>
                  <a:srgbClr val="C00000"/>
                </a:solidFill>
              </a:rPr>
              <a:t>Instagram</a:t>
            </a:r>
            <a:r>
              <a:rPr lang="ru-RU" b="1" dirty="0">
                <a:solidFill>
                  <a:srgbClr val="C00000"/>
                </a:solidFill>
              </a:rPr>
              <a:t> - это платформа-глянец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/>
              <a:t>Продвинутые молодые </a:t>
            </a:r>
            <a:r>
              <a:rPr lang="ru-RU" b="1" dirty="0" smtClean="0"/>
              <a:t>люди </a:t>
            </a:r>
            <a:r>
              <a:rPr lang="ru-RU" b="1" dirty="0"/>
              <a:t>отлично знают правила профессионального делового общения и стараются соблюдать их и в сетевом общении тоже. Но они понимают, что отношения, построенные, скажем, на гендерной основе (между мужчинами и женщинами), а также между друзьями и родственниками,  требуют другой регуляции.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3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512" y="116632"/>
            <a:ext cx="5400600" cy="295232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Здесь принято демонстрировать свои достижения, успехи, знаки социального статуса и престижа: я сейчас нахожусь в такой-то экзотической стране, престижном и знаковом месте, </a:t>
            </a:r>
            <a:r>
              <a:rPr lang="ru-RU" sz="2400" dirty="0" smtClean="0">
                <a:solidFill>
                  <a:srgbClr val="C00000"/>
                </a:solidFill>
              </a:rPr>
              <a:t>еду в дорогой  машине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3222642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4104456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91" y="4026024"/>
            <a:ext cx="4247964" cy="2831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42" y="3284984"/>
            <a:ext cx="3443341" cy="22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4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9108504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764704"/>
            <a:ext cx="554461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Вот я  езжу по миру. Отдыхаю на престижных курортах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0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157"/>
            <a:ext cx="8229600" cy="4320540"/>
          </a:xfrm>
        </p:spPr>
      </p:pic>
      <p:pic>
        <p:nvPicPr>
          <p:cNvPr id="5" name="Picture 2" descr="C:\Documents and Settings\vasilenko_s\Мои документы\Книга о БГУФК\алиш и сер\Johnston-WhyFacebookisReallyBlockingtheAd-Blockers-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" y="0"/>
            <a:ext cx="47526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755"/>
            <a:ext cx="5073982" cy="36392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7873"/>
            <a:ext cx="4371701" cy="3501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0005" y="1844824"/>
            <a:ext cx="372570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Вот знакомлюсь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 известным человеком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589240"/>
            <a:ext cx="397078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Вот купаюсь в деньгах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6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538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Raavi</vt:lpstr>
      <vt:lpstr>Тема Office</vt:lpstr>
      <vt:lpstr>Презентация PowerPoint</vt:lpstr>
      <vt:lpstr>«О виртуальной самопрезентации  молодежи»</vt:lpstr>
      <vt:lpstr>Презентация PowerPoint</vt:lpstr>
      <vt:lpstr>Молодые люди очень хорошо умеют “дирижировать” своими коммуникационными связями. Прекрасно зная правила игры, они понимают, где и в каком формате (в каком имидже) им лучше себя виртуально презентовать.  </vt:lpstr>
      <vt:lpstr>Манипуляции в сети для формирования имиджа</vt:lpstr>
      <vt:lpstr>Как в Сети лучше себя презентовать</vt:lpstr>
      <vt:lpstr>Здесь принято демонстрировать свои достижения, успехи, знаки социального статуса и престижа: я сейчас нахожусь в такой-то экзотической стране, престижном и знаковом месте, еду в дорогой  машине</vt:lpstr>
      <vt:lpstr>Презентация PowerPoint</vt:lpstr>
      <vt:lpstr>Презентация PowerPoint</vt:lpstr>
      <vt:lpstr> Часто люди, особенно, девушки, выкладывают целые фотосессии, да еще ретушируют их с помощью Photoshop, чтобы создать идеализированный образ “девушки с обложки глянцевого журнала”. Так творится позитивно оптимистичный имидж успешного человека</vt:lpstr>
      <vt:lpstr>Презентация PowerPoint</vt:lpstr>
      <vt:lpstr>Презентация PowerPoint</vt:lpstr>
      <vt:lpstr>Как нам кажется, про файл в социальной сети выполняет еще одну важную социально-психологическую функцию: овеществленной индивидуальной памяти и своеобразной виртуальной автобиографии - “memory” - к которой всегда можно обратиться, поскольку смартфон постоянно с тобой.  </vt:lpstr>
      <vt:lpstr> Писать наши сверстники стараются короткими фразами, сопровождая рассказ различными поддерживающими фото или графикой. А телефонный разговор их “напрягает”, поскольку требует, так скажем, движения души, проявления эмоций, а это психологически угнетает.  Отправил   смайл – и все понятно.     </vt:lpstr>
      <vt:lpstr>В заключение следует отметить, что новая инфраструктура общения (социальная сеть) меняет все “пазлы”, составляющие мозаику межличностных коммуникаций, - язык, идентичность и самопрезентацию, организацию общения, этику и статусно-ролевую структуру. При этом сердцевина отношений людей остаётся: дружба, любовь, близость. Сеть культивирует и сохраняет суть межличностных отношений молодежи, в то же время задавая им новый модуль и звучание.   </vt:lpstr>
      <vt:lpstr>Презентация PowerPoint</vt:lpstr>
      <vt:lpstr>СПАСИБО  ЗА 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А. Василенко</dc:creator>
  <cp:lastModifiedBy>Светлана А. Василенко</cp:lastModifiedBy>
  <cp:revision>36</cp:revision>
  <dcterms:created xsi:type="dcterms:W3CDTF">2018-11-20T14:41:10Z</dcterms:created>
  <dcterms:modified xsi:type="dcterms:W3CDTF">2019-12-02T12:57:06Z</dcterms:modified>
</cp:coreProperties>
</file>