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58" r:id="rId5"/>
    <p:sldId id="272" r:id="rId6"/>
    <p:sldId id="259" r:id="rId7"/>
    <p:sldId id="269" r:id="rId8"/>
    <p:sldId id="260" r:id="rId9"/>
    <p:sldId id="261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262" y="4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77;&#1090;&#1086;&#1076;&#1080;&#1082;&#1072;\&#1055;&#1091;&#1073;&#1083;&#1080;&#1082;&#1072;&#1094;&#1080;&#1080;_20\&#1054;&#1073;&#1097;&#1080;&#1081;%20&#1072;&#1085;&#1072;&#1083;&#1080;&#1079;%20GPS\&#1057;&#1090;&#1072;&#1090;&#1100;&#1103;%201_&#1052;&#1091;&#1078;&#1095;&#1080;&#1085;&#1099;%20&#1072;&#1085;&#1072;&#1083;&#1080;&#1079;%20GPS%20&#1050;&#1052;_&#1054;&#1048;%2016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77;&#1090;&#1086;&#1076;&#1080;&#1082;&#1072;\&#1055;&#1091;&#1073;&#1083;&#1080;&#1082;&#1072;&#1094;&#1080;&#1080;_20\&#1054;&#1073;&#1097;&#1080;&#1081;%20&#1072;&#1085;&#1072;&#1083;&#1080;&#1079;%20GPS\&#1057;&#1090;&#1072;&#1090;&#1100;&#1103;%201_&#1052;&#1091;&#1078;&#1095;&#1080;&#1085;&#1099;%20&#1072;&#1085;&#1072;&#1083;&#1080;&#1079;%20GPS%20&#1050;&#1052;_&#1054;&#1048;%2016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77;&#1090;&#1086;&#1076;&#1080;&#1082;&#1072;\&#1055;&#1091;&#1073;&#1083;&#1080;&#1082;&#1072;&#1094;&#1080;&#1080;_20\&#1054;&#1073;&#1097;&#1080;&#1081;%20&#1072;&#1085;&#1072;&#1083;&#1080;&#1079;%20GPS\&#1057;&#1090;&#1072;&#1090;&#1100;&#1103;%201_&#1052;&#1091;&#1078;&#1095;&#1080;&#1085;&#1099;%20&#1072;&#1085;&#1072;&#1083;&#1080;&#1079;%20GPS%20&#1050;&#1052;_&#1054;&#1048;%2016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77;&#1090;&#1086;&#1076;&#1080;&#1082;&#1072;\&#1055;&#1091;&#1073;&#1083;&#1080;&#1082;&#1072;&#1094;&#1080;&#1080;_20\&#1054;&#1073;&#1097;&#1080;&#1081;%20&#1072;&#1085;&#1072;&#1083;&#1080;&#1079;%20GPS\&#1057;&#1090;&#1072;&#1090;&#1100;&#1103;%201_&#1052;&#1091;&#1078;&#1095;&#1080;&#1085;&#1099;%20&#1072;&#1085;&#1072;&#1083;&#1080;&#1079;%20GPS%20&#1050;&#1052;_&#1054;&#1048;%2016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77;&#1090;&#1086;&#1076;&#1080;&#1082;&#1072;\&#1055;&#1091;&#1073;&#1083;&#1080;&#1082;&#1072;&#1094;&#1080;&#1080;_20\&#1054;&#1073;&#1097;&#1080;&#1081;%20&#1072;&#1085;&#1072;&#1083;&#1080;&#1079;%20GPS\&#1057;&#1090;&#1072;&#1090;&#1100;&#1103;%201_&#1052;&#1091;&#1078;&#1095;&#1080;&#1085;&#1099;%20&#1072;&#1085;&#1072;&#1083;&#1080;&#1079;%20GPS%20&#1050;&#1052;_&#1054;&#1048;%2016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77;&#1090;&#1086;&#1076;&#1080;&#1082;&#1072;\&#1055;&#1091;&#1073;&#1083;&#1080;&#1082;&#1072;&#1094;&#1080;&#1080;_20\&#1054;&#1073;&#1097;&#1080;&#1081;%20&#1072;&#1085;&#1072;&#1083;&#1080;&#1079;%20GPS\&#1057;&#1090;&#1072;&#1090;&#1100;&#1103;%201_&#1052;&#1091;&#1078;&#1095;&#1080;&#1085;&#1099;%20&#1072;&#1085;&#1072;&#1083;&#1080;&#1079;%20GPS%20&#1050;&#1052;_&#1054;&#1048;%201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solidFill>
                  <a:schemeClr val="accent3">
                    <a:lumMod val="50000"/>
                  </a:schemeClr>
                </a:solidFill>
              </a:defRPr>
            </a:pPr>
            <a:r>
              <a:rPr lang="ru-RU" sz="1200">
                <a:solidFill>
                  <a:schemeClr val="accent3">
                    <a:lumMod val="50000"/>
                  </a:schemeClr>
                </a:solidFill>
              </a:rPr>
              <a:t>К1</a:t>
            </a:r>
            <a:r>
              <a:rPr lang="en-US" sz="1200">
                <a:solidFill>
                  <a:schemeClr val="accent3">
                    <a:lumMod val="50000"/>
                  </a:schemeClr>
                </a:solidFill>
              </a:rPr>
              <a:t>J</a:t>
            </a:r>
            <a:r>
              <a:rPr lang="ru-RU" sz="1200">
                <a:solidFill>
                  <a:schemeClr val="accent3">
                    <a:lumMod val="50000"/>
                  </a:schemeClr>
                </a:solidFill>
              </a:rPr>
              <a:t>М200 (спортсмены</a:t>
            </a:r>
            <a:r>
              <a:rPr lang="ru-RU" sz="1200" baseline="0">
                <a:solidFill>
                  <a:schemeClr val="accent3">
                    <a:lumMod val="50000"/>
                  </a:schemeClr>
                </a:solidFill>
              </a:rPr>
              <a:t> до 18 лет)</a:t>
            </a:r>
            <a:endParaRPr lang="ru-RU" sz="1200">
              <a:solidFill>
                <a:schemeClr val="accent3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25874300087489066"/>
          <c:y val="5.092592592592592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279855643044618"/>
          <c:y val="0.15631561679790026"/>
          <c:w val="0.79442366579177603"/>
          <c:h val="0.66305920093321669"/>
        </c:manualLayout>
      </c:layout>
      <c:scatterChart>
        <c:scatterStyle val="lineMarker"/>
        <c:varyColors val="0"/>
        <c:ser>
          <c:idx val="0"/>
          <c:order val="0"/>
          <c:tx>
            <c:strRef>
              <c:f>'Возрастная динамика'!$B$2</c:f>
              <c:strCache>
                <c:ptCount val="1"/>
                <c:pt idx="0">
                  <c:v>К1JМ200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chemeClr val="accent3">
                  <a:lumMod val="50000"/>
                </a:schemeClr>
              </a:solidFill>
            </c:spPr>
          </c:marker>
          <c:trendline>
            <c:trendlineType val="linear"/>
            <c:dispRSqr val="0"/>
            <c:dispEq val="0"/>
          </c:trendline>
          <c:xVal>
            <c:numRef>
              <c:f>'Возрастная динамика'!$A$3:$A$12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xVal>
          <c:yVal>
            <c:numRef>
              <c:f>'Возрастная динамика'!$B$3:$B$12</c:f>
              <c:numCache>
                <c:formatCode>0.00</c:formatCode>
                <c:ptCount val="10"/>
                <c:pt idx="0">
                  <c:v>5.5772448410485218</c:v>
                </c:pt>
                <c:pt idx="1">
                  <c:v>5.6195560550716488</c:v>
                </c:pt>
                <c:pt idx="2">
                  <c:v>5.61</c:v>
                </c:pt>
                <c:pt idx="3">
                  <c:v>5.6038105912020173</c:v>
                </c:pt>
                <c:pt idx="4">
                  <c:v>5.6069526212503504</c:v>
                </c:pt>
                <c:pt idx="5">
                  <c:v>5.5540127742293812</c:v>
                </c:pt>
                <c:pt idx="6">
                  <c:v>5.4779512462339088</c:v>
                </c:pt>
                <c:pt idx="7">
                  <c:v>5.5263885051119095</c:v>
                </c:pt>
                <c:pt idx="8">
                  <c:v>5.6721497447532618</c:v>
                </c:pt>
                <c:pt idx="9">
                  <c:v>5.4303556882975839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0A9-452C-92F3-50BAB08D11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1047296"/>
        <c:axId val="101250176"/>
      </c:scatterChart>
      <c:valAx>
        <c:axId val="101047296"/>
        <c:scaling>
          <c:orientation val="minMax"/>
          <c:min val="2010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Год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01250176"/>
        <c:crosses val="autoZero"/>
        <c:crossBetween val="midCat"/>
      </c:valAx>
      <c:valAx>
        <c:axId val="101250176"/>
        <c:scaling>
          <c:orientation val="minMax"/>
        </c:scaling>
        <c:delete val="0"/>
        <c:axPos val="l"/>
        <c:majorGridlines/>
        <c:minorGridlines>
          <c:spPr>
            <a:ln>
              <a:prstDash val="sysDot"/>
            </a:ln>
          </c:spPr>
        </c:minorGridlines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Скорость, м/с</a:t>
                </a:r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crossAx val="101047296"/>
        <c:crosses val="autoZero"/>
        <c:crossBetween val="midCat"/>
      </c:valAx>
    </c:plotArea>
    <c:legend>
      <c:legendPos val="t"/>
      <c:layout>
        <c:manualLayout>
          <c:xMode val="edge"/>
          <c:yMode val="edge"/>
          <c:x val="0.15935564304461944"/>
          <c:y val="0.17037037037037034"/>
          <c:w val="0.59239982502187227"/>
          <c:h val="7.8537839020122485E-2"/>
        </c:manualLayout>
      </c:layout>
      <c:overlay val="0"/>
      <c:spPr>
        <a:solidFill>
          <a:schemeClr val="bg1"/>
        </a:solidFill>
      </c:spPr>
    </c:legend>
    <c:plotVisOnly val="1"/>
    <c:dispBlanksAs val="gap"/>
    <c:showDLblsOverMax val="0"/>
  </c:chart>
  <c:txPr>
    <a:bodyPr/>
    <a:lstStyle/>
    <a:p>
      <a:pPr>
        <a:defRPr b="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solidFill>
                  <a:srgbClr val="0070C0"/>
                </a:solidFill>
              </a:defRPr>
            </a:pPr>
            <a:r>
              <a:rPr lang="ru-RU" sz="1200">
                <a:solidFill>
                  <a:srgbClr val="0070C0"/>
                </a:solidFill>
              </a:rPr>
              <a:t>К1ВМ200 (спортсмены</a:t>
            </a:r>
            <a:r>
              <a:rPr lang="ru-RU" sz="1200" baseline="0">
                <a:solidFill>
                  <a:srgbClr val="0070C0"/>
                </a:solidFill>
              </a:rPr>
              <a:t> до 23 лет)</a:t>
            </a:r>
            <a:endParaRPr lang="ru-RU" sz="1200">
              <a:solidFill>
                <a:srgbClr val="0070C0"/>
              </a:solidFill>
            </a:endParaRPr>
          </a:p>
        </c:rich>
      </c:tx>
      <c:layout>
        <c:manualLayout>
          <c:xMode val="edge"/>
          <c:yMode val="edge"/>
          <c:x val="0.25874300087489066"/>
          <c:y val="5.092592592592592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279855643044618"/>
          <c:y val="0.15631561679790026"/>
          <c:w val="0.79442366579177603"/>
          <c:h val="0.66305920093321669"/>
        </c:manualLayout>
      </c:layout>
      <c:scatterChart>
        <c:scatterStyle val="lineMarker"/>
        <c:varyColors val="0"/>
        <c:ser>
          <c:idx val="0"/>
          <c:order val="0"/>
          <c:tx>
            <c:strRef>
              <c:f>'Возрастная динамика'!$B$14</c:f>
              <c:strCache>
                <c:ptCount val="1"/>
                <c:pt idx="0">
                  <c:v>К1ВМ200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rgbClr val="002060"/>
              </a:solidFill>
            </c:spPr>
          </c:marker>
          <c:trendline>
            <c:trendlineType val="linear"/>
            <c:dispRSqr val="0"/>
            <c:dispEq val="0"/>
          </c:trendline>
          <c:xVal>
            <c:numRef>
              <c:f>'Возрастная динамика'!$A$15:$A$24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xVal>
          <c:yVal>
            <c:numRef>
              <c:f>'Возрастная динамика'!$B$15:$B$24</c:f>
              <c:numCache>
                <c:formatCode>0.00</c:formatCode>
                <c:ptCount val="10"/>
                <c:pt idx="0">
                  <c:v>5.5648302726766836</c:v>
                </c:pt>
                <c:pt idx="1">
                  <c:v>5.514199062586159</c:v>
                </c:pt>
                <c:pt idx="2">
                  <c:v>5.4600054600054593</c:v>
                </c:pt>
                <c:pt idx="3">
                  <c:v>5.7636887608069163</c:v>
                </c:pt>
                <c:pt idx="4">
                  <c:v>5.8190282222868781</c:v>
                </c:pt>
                <c:pt idx="5">
                  <c:v>5.7142857142857144</c:v>
                </c:pt>
                <c:pt idx="6">
                  <c:v>5.6705415367167555</c:v>
                </c:pt>
                <c:pt idx="7">
                  <c:v>5.6753688989784337</c:v>
                </c:pt>
                <c:pt idx="8">
                  <c:v>5.7903879559930518</c:v>
                </c:pt>
                <c:pt idx="9">
                  <c:v>5.7045065601825442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9AD-4CF8-B35A-70A5BDF7A5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6703872"/>
        <c:axId val="126706048"/>
      </c:scatterChart>
      <c:valAx>
        <c:axId val="126703872"/>
        <c:scaling>
          <c:orientation val="minMax"/>
          <c:min val="2010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Год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26706048"/>
        <c:crosses val="autoZero"/>
        <c:crossBetween val="midCat"/>
      </c:valAx>
      <c:valAx>
        <c:axId val="126706048"/>
        <c:scaling>
          <c:orientation val="minMax"/>
        </c:scaling>
        <c:delete val="0"/>
        <c:axPos val="l"/>
        <c:majorGridlines/>
        <c:minorGridlines>
          <c:spPr>
            <a:ln>
              <a:prstDash val="sysDot"/>
            </a:ln>
          </c:spPr>
        </c:minorGridlines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Скорость, м/с</a:t>
                </a:r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crossAx val="126703872"/>
        <c:crosses val="autoZero"/>
        <c:crossBetween val="midCat"/>
      </c:valAx>
    </c:plotArea>
    <c:legend>
      <c:legendPos val="t"/>
      <c:layout>
        <c:manualLayout>
          <c:xMode val="edge"/>
          <c:yMode val="edge"/>
          <c:x val="0.15935564304461944"/>
          <c:y val="0.17037037037037034"/>
          <c:w val="0.59239982502187227"/>
          <c:h val="7.8537839020122485E-2"/>
        </c:manualLayout>
      </c:layout>
      <c:overlay val="0"/>
      <c:spPr>
        <a:solidFill>
          <a:schemeClr val="bg1"/>
        </a:solidFill>
      </c:spPr>
    </c:legend>
    <c:plotVisOnly val="1"/>
    <c:dispBlanksAs val="gap"/>
    <c:showDLblsOverMax val="0"/>
  </c:chart>
  <c:txPr>
    <a:bodyPr/>
    <a:lstStyle/>
    <a:p>
      <a:pPr>
        <a:defRPr b="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r>
              <a:rPr lang="ru-RU" sz="1200" dirty="0">
                <a:solidFill>
                  <a:schemeClr val="tx1"/>
                </a:solidFill>
              </a:rPr>
              <a:t>К1М200 </a:t>
            </a:r>
            <a:r>
              <a:rPr lang="ru-RU" sz="1200" dirty="0" smtClean="0">
                <a:solidFill>
                  <a:schemeClr val="tx1"/>
                </a:solidFill>
              </a:rPr>
              <a:t>(спортсмены старше 23 лет</a:t>
            </a:r>
            <a:r>
              <a:rPr lang="ru-RU" sz="1200" baseline="0" dirty="0" smtClean="0">
                <a:solidFill>
                  <a:schemeClr val="tx1"/>
                </a:solidFill>
              </a:rPr>
              <a:t>)</a:t>
            </a:r>
            <a:endParaRPr lang="ru-RU" sz="12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5874300087489066"/>
          <c:y val="5.092592592592592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279855643044618"/>
          <c:y val="0.15631561679790026"/>
          <c:w val="0.79442366579177603"/>
          <c:h val="0.66305920093321669"/>
        </c:manualLayout>
      </c:layout>
      <c:scatterChart>
        <c:scatterStyle val="lineMarker"/>
        <c:varyColors val="0"/>
        <c:ser>
          <c:idx val="0"/>
          <c:order val="0"/>
          <c:tx>
            <c:strRef>
              <c:f>'Возрастная динамика'!$B$26</c:f>
              <c:strCache>
                <c:ptCount val="1"/>
                <c:pt idx="0">
                  <c:v>К1М200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rgbClr val="FF0000"/>
              </a:solidFill>
            </c:spPr>
          </c:marker>
          <c:trendline>
            <c:trendlineType val="linear"/>
            <c:dispRSqr val="0"/>
            <c:dispEq val="0"/>
          </c:trendline>
          <c:xVal>
            <c:numRef>
              <c:f>'Возрастная динамика'!$A$27:$A$36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xVal>
          <c:yVal>
            <c:numRef>
              <c:f>'Возрастная динамика'!$B$27:$B$36</c:f>
              <c:numCache>
                <c:formatCode>0.00</c:formatCode>
                <c:ptCount val="10"/>
                <c:pt idx="0">
                  <c:v>5.7471264367816097</c:v>
                </c:pt>
                <c:pt idx="1">
                  <c:v>5.0012503125781445</c:v>
                </c:pt>
                <c:pt idx="2">
                  <c:v>5.518763796909492</c:v>
                </c:pt>
                <c:pt idx="3">
                  <c:v>5.7736720554272516</c:v>
                </c:pt>
                <c:pt idx="4">
                  <c:v>5.8892815076560661</c:v>
                </c:pt>
                <c:pt idx="5">
                  <c:v>5.7471264367816097</c:v>
                </c:pt>
                <c:pt idx="6">
                  <c:v>5.683432793407218</c:v>
                </c:pt>
                <c:pt idx="7">
                  <c:v>6.4703979294726626</c:v>
                </c:pt>
                <c:pt idx="8">
                  <c:v>6.2754941951678695</c:v>
                </c:pt>
                <c:pt idx="9">
                  <c:v>5.7372346528973033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0EB-4B4D-A6A6-F30541375F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6748160"/>
        <c:axId val="126750080"/>
      </c:scatterChart>
      <c:valAx>
        <c:axId val="126748160"/>
        <c:scaling>
          <c:orientation val="minMax"/>
          <c:min val="2010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Год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26750080"/>
        <c:crosses val="autoZero"/>
        <c:crossBetween val="midCat"/>
      </c:valAx>
      <c:valAx>
        <c:axId val="126750080"/>
        <c:scaling>
          <c:orientation val="minMax"/>
          <c:min val="5"/>
        </c:scaling>
        <c:delete val="0"/>
        <c:axPos val="l"/>
        <c:majorGridlines/>
        <c:minorGridlines>
          <c:spPr>
            <a:ln>
              <a:prstDash val="sysDot"/>
            </a:ln>
          </c:spPr>
        </c:minorGridlines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Скорость, м/с</a:t>
                </a:r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crossAx val="126748160"/>
        <c:crosses val="autoZero"/>
        <c:crossBetween val="midCat"/>
      </c:valAx>
    </c:plotArea>
    <c:legend>
      <c:legendPos val="t"/>
      <c:layout>
        <c:manualLayout>
          <c:xMode val="edge"/>
          <c:yMode val="edge"/>
          <c:x val="0.15935564304461944"/>
          <c:y val="0.17037037037037034"/>
          <c:w val="0.59239982502187227"/>
          <c:h val="7.8537839020122485E-2"/>
        </c:manualLayout>
      </c:layout>
      <c:overlay val="0"/>
      <c:spPr>
        <a:solidFill>
          <a:schemeClr val="bg1"/>
        </a:solidFill>
      </c:spPr>
    </c:legend>
    <c:plotVisOnly val="1"/>
    <c:dispBlanksAs val="gap"/>
    <c:showDLblsOverMax val="0"/>
  </c:chart>
  <c:txPr>
    <a:bodyPr/>
    <a:lstStyle/>
    <a:p>
      <a:pPr>
        <a:defRPr b="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solidFill>
                  <a:schemeClr val="accent3">
                    <a:lumMod val="50000"/>
                  </a:schemeClr>
                </a:solidFill>
              </a:defRPr>
            </a:pP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К1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</a:rPr>
              <a:t>J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М1000 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(спортсмены до 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18 лет</a:t>
            </a:r>
            <a:r>
              <a:rPr lang="ru-RU" sz="1200" baseline="0" dirty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ru-RU" sz="1200" dirty="0">
              <a:solidFill>
                <a:schemeClr val="accent3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25874300087489066"/>
          <c:y val="5.092592592592592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279855643044618"/>
          <c:y val="0.15631561679790026"/>
          <c:w val="0.79442366579177603"/>
          <c:h val="0.66305920093321669"/>
        </c:manualLayout>
      </c:layout>
      <c:scatterChart>
        <c:scatterStyle val="lineMarker"/>
        <c:varyColors val="0"/>
        <c:ser>
          <c:idx val="0"/>
          <c:order val="0"/>
          <c:tx>
            <c:strRef>
              <c:f>'Возрастная динамика'!$B$39</c:f>
              <c:strCache>
                <c:ptCount val="1"/>
                <c:pt idx="0">
                  <c:v>К1JМ1000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chemeClr val="accent3">
                  <a:lumMod val="50000"/>
                </a:schemeClr>
              </a:solidFill>
            </c:spPr>
          </c:marker>
          <c:trendline>
            <c:trendlineType val="linear"/>
            <c:dispRSqr val="0"/>
            <c:dispEq val="0"/>
          </c:trendline>
          <c:xVal>
            <c:numRef>
              <c:f>'Возрастная динамика'!$A$40:$A$49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xVal>
          <c:yVal>
            <c:numRef>
              <c:f>'Возрастная динамика'!$B$40:$B$49</c:f>
              <c:numCache>
                <c:formatCode>0.00</c:formatCode>
                <c:ptCount val="10"/>
                <c:pt idx="0">
                  <c:v>4.7074330367650514</c:v>
                </c:pt>
                <c:pt idx="1">
                  <c:v>4.6253469010175765</c:v>
                </c:pt>
                <c:pt idx="2">
                  <c:v>4.63</c:v>
                </c:pt>
                <c:pt idx="3">
                  <c:v>4.644034737379835</c:v>
                </c:pt>
                <c:pt idx="4">
                  <c:v>4.7272913144792916</c:v>
                </c:pt>
                <c:pt idx="5">
                  <c:v>4.4744731307888497</c:v>
                </c:pt>
                <c:pt idx="6">
                  <c:v>4.5446282494091985</c:v>
                </c:pt>
                <c:pt idx="7">
                  <c:v>3.9875588164925433</c:v>
                </c:pt>
                <c:pt idx="8">
                  <c:v>4.2211903756859437</c:v>
                </c:pt>
                <c:pt idx="9">
                  <c:v>4.4744731307888497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A93-421A-BA0F-4720E8D045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6796544"/>
        <c:axId val="126798464"/>
      </c:scatterChart>
      <c:valAx>
        <c:axId val="126796544"/>
        <c:scaling>
          <c:orientation val="minMax"/>
          <c:min val="2010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Год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26798464"/>
        <c:crosses val="autoZero"/>
        <c:crossBetween val="midCat"/>
      </c:valAx>
      <c:valAx>
        <c:axId val="126798464"/>
        <c:scaling>
          <c:orientation val="minMax"/>
          <c:max val="5"/>
          <c:min val="4"/>
        </c:scaling>
        <c:delete val="0"/>
        <c:axPos val="l"/>
        <c:majorGridlines/>
        <c:minorGridlines>
          <c:spPr>
            <a:ln>
              <a:prstDash val="sysDot"/>
            </a:ln>
          </c:spPr>
        </c:minorGridlines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Скорость, м/с</a:t>
                </a:r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crossAx val="126796544"/>
        <c:crosses val="autoZero"/>
        <c:crossBetween val="midCat"/>
      </c:valAx>
    </c:plotArea>
    <c:legend>
      <c:legendPos val="t"/>
      <c:layout>
        <c:manualLayout>
          <c:xMode val="edge"/>
          <c:yMode val="edge"/>
          <c:x val="0.15935564304461944"/>
          <c:y val="0.17037037037037034"/>
          <c:w val="0.59239982502187227"/>
          <c:h val="7.8537839020122485E-2"/>
        </c:manualLayout>
      </c:layout>
      <c:overlay val="0"/>
      <c:spPr>
        <a:solidFill>
          <a:schemeClr val="bg1"/>
        </a:solidFill>
      </c:spPr>
    </c:legend>
    <c:plotVisOnly val="1"/>
    <c:dispBlanksAs val="gap"/>
    <c:showDLblsOverMax val="0"/>
  </c:chart>
  <c:txPr>
    <a:bodyPr/>
    <a:lstStyle/>
    <a:p>
      <a:pPr>
        <a:defRPr b="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solidFill>
                  <a:srgbClr val="0070C0"/>
                </a:solidFill>
              </a:defRPr>
            </a:pPr>
            <a:r>
              <a:rPr lang="ru-RU" sz="1200" dirty="0">
                <a:solidFill>
                  <a:srgbClr val="0070C0"/>
                </a:solidFill>
              </a:rPr>
              <a:t>К1</a:t>
            </a:r>
            <a:r>
              <a:rPr lang="en-US" sz="1200" dirty="0">
                <a:solidFill>
                  <a:srgbClr val="0070C0"/>
                </a:solidFill>
              </a:rPr>
              <a:t>B</a:t>
            </a:r>
            <a:r>
              <a:rPr lang="ru-RU" sz="1200" dirty="0">
                <a:solidFill>
                  <a:srgbClr val="0070C0"/>
                </a:solidFill>
              </a:rPr>
              <a:t>М1000 </a:t>
            </a:r>
            <a:r>
              <a:rPr lang="ru-RU" sz="1200" dirty="0" smtClean="0">
                <a:solidFill>
                  <a:srgbClr val="0070C0"/>
                </a:solidFill>
              </a:rPr>
              <a:t>(спортсмены до </a:t>
            </a:r>
            <a:r>
              <a:rPr lang="en-US" sz="1200" dirty="0">
                <a:solidFill>
                  <a:srgbClr val="0070C0"/>
                </a:solidFill>
              </a:rPr>
              <a:t>23</a:t>
            </a:r>
            <a:r>
              <a:rPr lang="ru-RU" sz="1200" dirty="0">
                <a:solidFill>
                  <a:srgbClr val="0070C0"/>
                </a:solidFill>
              </a:rPr>
              <a:t> лет</a:t>
            </a:r>
            <a:r>
              <a:rPr lang="ru-RU" sz="1200" baseline="0" dirty="0">
                <a:solidFill>
                  <a:srgbClr val="0070C0"/>
                </a:solidFill>
              </a:rPr>
              <a:t>)</a:t>
            </a:r>
            <a:endParaRPr lang="ru-RU" sz="1200" dirty="0">
              <a:solidFill>
                <a:srgbClr val="0070C0"/>
              </a:solidFill>
            </a:endParaRPr>
          </a:p>
        </c:rich>
      </c:tx>
      <c:layout>
        <c:manualLayout>
          <c:xMode val="edge"/>
          <c:yMode val="edge"/>
          <c:x val="0.25874300087489066"/>
          <c:y val="5.092592592592592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279855643044618"/>
          <c:y val="0.15631561679790026"/>
          <c:w val="0.79442366579177603"/>
          <c:h val="0.66305920093321669"/>
        </c:manualLayout>
      </c:layout>
      <c:scatterChart>
        <c:scatterStyle val="lineMarker"/>
        <c:varyColors val="0"/>
        <c:ser>
          <c:idx val="0"/>
          <c:order val="0"/>
          <c:tx>
            <c:strRef>
              <c:f>'Возрастная динамика'!$B$51</c:f>
              <c:strCache>
                <c:ptCount val="1"/>
                <c:pt idx="0">
                  <c:v>К1ВМ1000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rgbClr val="002060"/>
              </a:solidFill>
            </c:spPr>
          </c:marker>
          <c:trendline>
            <c:trendlineType val="linear"/>
            <c:dispRSqr val="0"/>
            <c:dispEq val="0"/>
          </c:trendline>
          <c:xVal>
            <c:numRef>
              <c:f>'Возрастная динамика'!$A$52:$A$61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xVal>
          <c:yVal>
            <c:numRef>
              <c:f>'Возрастная динамика'!$B$52:$B$61</c:f>
              <c:numCache>
                <c:formatCode>0.00</c:formatCode>
                <c:ptCount val="10"/>
                <c:pt idx="0">
                  <c:v>4.8030739673390972</c:v>
                </c:pt>
                <c:pt idx="1">
                  <c:v>4.8419115866944269</c:v>
                </c:pt>
                <c:pt idx="2">
                  <c:v>4.5130426933838788</c:v>
                </c:pt>
                <c:pt idx="3">
                  <c:v>4.7881254488867606</c:v>
                </c:pt>
                <c:pt idx="4">
                  <c:v>4.8269537095139263</c:v>
                </c:pt>
                <c:pt idx="5">
                  <c:v>4.6974821495678318</c:v>
                </c:pt>
                <c:pt idx="6">
                  <c:v>4.6596151157914356</c:v>
                </c:pt>
                <c:pt idx="7">
                  <c:v>4.1098142363965149</c:v>
                </c:pt>
                <c:pt idx="8">
                  <c:v>4.5075501464953796</c:v>
                </c:pt>
                <c:pt idx="9">
                  <c:v>4.5057222672794452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CC1-49CF-B1F2-7CE1DE3B8C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6894080"/>
        <c:axId val="126896000"/>
      </c:scatterChart>
      <c:valAx>
        <c:axId val="126894080"/>
        <c:scaling>
          <c:orientation val="minMax"/>
          <c:min val="2010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Год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26896000"/>
        <c:crosses val="autoZero"/>
        <c:crossBetween val="midCat"/>
      </c:valAx>
      <c:valAx>
        <c:axId val="126896000"/>
        <c:scaling>
          <c:orientation val="minMax"/>
          <c:max val="5"/>
          <c:min val="4"/>
        </c:scaling>
        <c:delete val="0"/>
        <c:axPos val="l"/>
        <c:majorGridlines/>
        <c:minorGridlines>
          <c:spPr>
            <a:ln>
              <a:prstDash val="sysDot"/>
            </a:ln>
          </c:spPr>
        </c:minorGridlines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Скорость, м/с</a:t>
                </a:r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crossAx val="126894080"/>
        <c:crosses val="autoZero"/>
        <c:crossBetween val="midCat"/>
      </c:valAx>
    </c:plotArea>
    <c:legend>
      <c:legendPos val="t"/>
      <c:layout>
        <c:manualLayout>
          <c:xMode val="edge"/>
          <c:yMode val="edge"/>
          <c:x val="0.15935564304461944"/>
          <c:y val="0.17037037037037034"/>
          <c:w val="0.59239982502187227"/>
          <c:h val="7.8537839020122485E-2"/>
        </c:manualLayout>
      </c:layout>
      <c:overlay val="0"/>
      <c:spPr>
        <a:solidFill>
          <a:schemeClr val="bg1"/>
        </a:solidFill>
      </c:spPr>
    </c:legend>
    <c:plotVisOnly val="1"/>
    <c:dispBlanksAs val="gap"/>
    <c:showDLblsOverMax val="0"/>
  </c:chart>
  <c:txPr>
    <a:bodyPr/>
    <a:lstStyle/>
    <a:p>
      <a:pPr>
        <a:defRPr b="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r>
              <a:rPr lang="ru-RU" sz="1200" dirty="0">
                <a:solidFill>
                  <a:schemeClr val="tx1"/>
                </a:solidFill>
              </a:rPr>
              <a:t>К1М1000 </a:t>
            </a:r>
            <a:r>
              <a:rPr lang="ru-RU" sz="1200" dirty="0" smtClean="0">
                <a:solidFill>
                  <a:schemeClr val="tx1"/>
                </a:solidFill>
              </a:rPr>
              <a:t>(спортсмены старше 23 лет)</a:t>
            </a:r>
            <a:endParaRPr lang="ru-RU" sz="12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5874300087489066"/>
          <c:y val="5.092592592592592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279855643044618"/>
          <c:y val="0.15631561679790026"/>
          <c:w val="0.79442366579177603"/>
          <c:h val="0.66305920093321669"/>
        </c:manualLayout>
      </c:layout>
      <c:scatterChart>
        <c:scatterStyle val="lineMarker"/>
        <c:varyColors val="0"/>
        <c:ser>
          <c:idx val="0"/>
          <c:order val="0"/>
          <c:tx>
            <c:strRef>
              <c:f>'Возрастная динамика'!$B$63</c:f>
              <c:strCache>
                <c:ptCount val="1"/>
                <c:pt idx="0">
                  <c:v>К1М1000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rgbClr val="FF0000"/>
              </a:solidFill>
            </c:spPr>
          </c:marker>
          <c:trendline>
            <c:trendlineType val="linear"/>
            <c:dispRSqr val="0"/>
            <c:dispEq val="0"/>
          </c:trendline>
          <c:xVal>
            <c:numRef>
              <c:f>'Возрастная динамика'!$A$64:$A$73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xVal>
          <c:yVal>
            <c:numRef>
              <c:f>'Возрастная динамика'!$B$64:$B$73</c:f>
              <c:numCache>
                <c:formatCode>0.00</c:formatCode>
                <c:ptCount val="10"/>
                <c:pt idx="0">
                  <c:v>4.7723584995704877</c:v>
                </c:pt>
                <c:pt idx="1">
                  <c:v>4.6255608492529721</c:v>
                </c:pt>
                <c:pt idx="2">
                  <c:v>4.8435532306500049</c:v>
                </c:pt>
                <c:pt idx="3">
                  <c:v>4.4601043664421747</c:v>
                </c:pt>
                <c:pt idx="4">
                  <c:v>4.8759081378906819</c:v>
                </c:pt>
                <c:pt idx="5">
                  <c:v>4.8588503959963072</c:v>
                </c:pt>
                <c:pt idx="6">
                  <c:v>4.7294740824820281</c:v>
                </c:pt>
                <c:pt idx="7">
                  <c:v>4.8134777376654636</c:v>
                </c:pt>
                <c:pt idx="8">
                  <c:v>4.8155639025329871</c:v>
                </c:pt>
                <c:pt idx="9">
                  <c:v>4.628129772758828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64D-4C84-A396-CD3C38B1E4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6929920"/>
        <c:axId val="126932096"/>
      </c:scatterChart>
      <c:valAx>
        <c:axId val="126929920"/>
        <c:scaling>
          <c:orientation val="minMax"/>
          <c:min val="2010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Год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26932096"/>
        <c:crosses val="autoZero"/>
        <c:crossBetween val="midCat"/>
      </c:valAx>
      <c:valAx>
        <c:axId val="126932096"/>
        <c:scaling>
          <c:orientation val="minMax"/>
          <c:max val="5"/>
          <c:min val="4.4000000000000004"/>
        </c:scaling>
        <c:delete val="0"/>
        <c:axPos val="l"/>
        <c:majorGridlines/>
        <c:minorGridlines>
          <c:spPr>
            <a:ln>
              <a:prstDash val="sysDot"/>
            </a:ln>
          </c:spPr>
        </c:minorGridlines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Скорость, м/с</a:t>
                </a:r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crossAx val="126929920"/>
        <c:crosses val="autoZero"/>
        <c:crossBetween val="midCat"/>
      </c:valAx>
    </c:plotArea>
    <c:legend>
      <c:legendPos val="t"/>
      <c:layout>
        <c:manualLayout>
          <c:xMode val="edge"/>
          <c:yMode val="edge"/>
          <c:x val="0.15935564304461944"/>
          <c:y val="0.17037037037037034"/>
          <c:w val="0.59239982502187227"/>
          <c:h val="7.8537839020122485E-2"/>
        </c:manualLayout>
      </c:layout>
      <c:overlay val="0"/>
      <c:spPr>
        <a:solidFill>
          <a:schemeClr val="bg1"/>
        </a:solidFill>
      </c:spPr>
    </c:legend>
    <c:plotVisOnly val="1"/>
    <c:dispBlanksAs val="gap"/>
    <c:showDLblsOverMax val="0"/>
  </c:chart>
  <c:txPr>
    <a:bodyPr/>
    <a:lstStyle/>
    <a:p>
      <a:pPr>
        <a:defRPr b="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EDC89-D380-4E1A-AD5A-144FC4186305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27C54-40EE-4B67-B252-B6FF354F3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077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EDC89-D380-4E1A-AD5A-144FC4186305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27C54-40EE-4B67-B252-B6FF354F3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347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EDC89-D380-4E1A-AD5A-144FC4186305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27C54-40EE-4B67-B252-B6FF354F3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906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EDC89-D380-4E1A-AD5A-144FC4186305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27C54-40EE-4B67-B252-B6FF354F3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376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EDC89-D380-4E1A-AD5A-144FC4186305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27C54-40EE-4B67-B252-B6FF354F3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198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EDC89-D380-4E1A-AD5A-144FC4186305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27C54-40EE-4B67-B252-B6FF354F3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055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EDC89-D380-4E1A-AD5A-144FC4186305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27C54-40EE-4B67-B252-B6FF354F3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151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EDC89-D380-4E1A-AD5A-144FC4186305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27C54-40EE-4B67-B252-B6FF354F3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723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EDC89-D380-4E1A-AD5A-144FC4186305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27C54-40EE-4B67-B252-B6FF354F3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712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EDC89-D380-4E1A-AD5A-144FC4186305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27C54-40EE-4B67-B252-B6FF354F3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225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EDC89-D380-4E1A-AD5A-144FC4186305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27C54-40EE-4B67-B252-B6FF354F3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65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EDC89-D380-4E1A-AD5A-144FC4186305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27C54-40EE-4B67-B252-B6FF354F3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075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sb.by/upload/iblock/5fe/5fed1fb8d9b293709553c2825bc2372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96181"/>
            <a:ext cx="2771800" cy="196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minsknews.by/wp-content/uploads/2019/06/IMG_1248-kopiya-1-900x6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964" y="4877309"/>
            <a:ext cx="3027884" cy="201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752" y="1555581"/>
            <a:ext cx="90364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«Кинематические  характеристики соревновательной деятельности высококвалифицированных гребцов на байдарках–одиночках на дистанциях </a:t>
            </a:r>
            <a:endParaRPr lang="ru-RU" sz="28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различной  </a:t>
            </a:r>
            <a:r>
              <a:rPr lang="ru-RU" sz="2800" b="1" dirty="0">
                <a:solidFill>
                  <a:srgbClr val="7030A0"/>
                </a:solidFill>
              </a:rPr>
              <a:t>длины»</a:t>
            </a:r>
          </a:p>
        </p:txBody>
      </p:sp>
      <p:pic>
        <p:nvPicPr>
          <p:cNvPr id="2050" name="Picture 2" descr="000028_1566748172_359550_bi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898124"/>
            <a:ext cx="3687173" cy="205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607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УЧРЕЖДЕНИЕ ОБРАЗОВАНИЯ «БЕЛОРУССКИЙ ГОСУДАРСТВЕННЫЙ УНИВЕРСИТЕТ ФИЗИЧЕСКОЙ КУЛЬТУРЫ»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1000" b="1" dirty="0" smtClean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Спортивно-педагогический факультет массовых видов спорта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800" b="1" dirty="0" smtClean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Кафедра водных видов спорта</a:t>
            </a:r>
            <a:endParaRPr lang="ru-RU" b="1" dirty="0" smtClean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23728" y="3196893"/>
            <a:ext cx="7652954" cy="1738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3300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Исполнитель: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магистрант</a:t>
            </a:r>
            <a:endParaRPr lang="ru-RU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43300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Болотников И.А.                                                                                </a:t>
            </a:r>
          </a:p>
          <a:p>
            <a:pPr marL="3543300">
              <a:lnSpc>
                <a:spcPct val="107000"/>
              </a:lnSpc>
              <a:spcAft>
                <a:spcPts val="0"/>
              </a:spcAft>
            </a:pPr>
            <a:endParaRPr lang="ru-RU" sz="1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43300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руководитель:</a:t>
            </a:r>
            <a:endParaRPr lang="ru-RU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43300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Жуков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С.Е., </a:t>
            </a:r>
          </a:p>
          <a:p>
            <a:pPr marL="3543300">
              <a:lnSpc>
                <a:spcPct val="107000"/>
              </a:lnSpc>
              <a:spcAft>
                <a:spcPts val="0"/>
              </a:spcAft>
            </a:pP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к.п.н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доцент</a:t>
            </a:r>
            <a:endParaRPr lang="ru-RU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8" descr="Чемпионат мира по гребле на байдарках и каноэ среди студентов в 2020 году примет Беларус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0" descr="Чемпионат мира по гребле на байдарках и каноэ среди студентов в 2020 году примет Беларусь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Picture 18" descr="IX ЧЕМПИОНАТ МИРА СРЕДИ СТУДЕНТОВ ПО ГРЕБЛЕ НА БАЙДАРКАХ И КАНОЭ – 202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231" y="3711566"/>
            <a:ext cx="1003905" cy="118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I ЕВРОПЕЙСКИЕ ИГРЫ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" y="3711567"/>
            <a:ext cx="899084" cy="116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fashion-stickers.ru/64420-thickbox_default/olimpijskie-igry-v-tokio-2020-tokyo-202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711566"/>
            <a:ext cx="1224136" cy="118461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76112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3939338" y="0"/>
            <a:ext cx="522931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sz="4800" b="1">
                <a:solidFill>
                  <a:schemeClr val="bg1"/>
                </a:solidFill>
                <a:latin typeface="Times New Roman" pitchFamily="18" charset="0"/>
              </a:rPr>
              <a:t>СПАСИБО </a:t>
            </a:r>
          </a:p>
          <a:p>
            <a:pPr algn="ctr"/>
            <a:r>
              <a:rPr lang="ru-RU" altLang="ru-RU" sz="4800" b="1">
                <a:solidFill>
                  <a:schemeClr val="bg1"/>
                </a:solidFill>
                <a:latin typeface="Times New Roman" pitchFamily="18" charset="0"/>
              </a:rPr>
              <a:t>ЗА ВНИМАНИЕ !</a:t>
            </a:r>
          </a:p>
        </p:txBody>
      </p:sp>
    </p:spTree>
    <p:extLst>
      <p:ext uri="{BB962C8B-B14F-4D97-AF65-F5344CB8AC3E}">
        <p14:creationId xmlns:p14="http://schemas.microsoft.com/office/powerpoint/2010/main" val="1636125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324" y="0"/>
            <a:ext cx="9036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На результативность </a:t>
            </a:r>
            <a:r>
              <a:rPr lang="ru-RU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соревновательной деятельности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спортсменов существенное </a:t>
            </a:r>
            <a:r>
              <a:rPr lang="ru-RU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</a:t>
            </a:r>
            <a:r>
              <a:rPr lang="ru-RU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оказывает биомеханическая эффективность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реализуемых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им технико-технических действий 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Курамшин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Ю. Ф.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2005,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Платонов, В.Н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2012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Никитушкин В.Г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2017).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5250" y="2780928"/>
            <a:ext cx="91380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b="1" u="sng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Гребля на мужских байдарках одиночках является составной частью олимпийский программы соревнований 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Canoe Sprint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В данном классе разыгрывается два комплекта медалей на дистанции 200 и 1000 метров (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Захаревич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Ю. И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2018 ).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861048"/>
            <a:ext cx="90062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Высшее мировое достижение</a:t>
            </a:r>
            <a:r>
              <a:rPr 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 best times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по данным международной федерации каноэ 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IKF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(на 01.12.2019) </a:t>
            </a:r>
            <a: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дистанции 200 м равно 0.33,380 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(мин. с,000), а </a:t>
            </a:r>
            <a: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дистанции  1000 м соответственно 3.22,485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547" y="4925124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В большинстве научно-методических публикаций авторы </a:t>
            </a:r>
            <a:r>
              <a:rPr lang="ru-RU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относят дистанцию 200 м в гребле на байдарках-одиночках к «короткий спринт»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преимущественно анаэробным  характером энергообеспечения, </a:t>
            </a:r>
          </a:p>
          <a:p>
            <a:r>
              <a:rPr lang="ru-RU" b="1" u="sng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1000 м  к «средняя дистанция»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преимущественно аэробным характером энергообеспечения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Квашук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П.В. 2013, Журавский А.Ю. 2015, Маслова В.Н. 2016, Жуков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С.Е.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2017)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557" y="1396802"/>
            <a:ext cx="91699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Биомеханическая эффективность соревновательной техники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циклических видах спорта спортсмена во многом определяется   целесообразностью </a:t>
            </a:r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кинематических,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динамических  и ритмических характеристик спортсмена или гребного экипажа (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Братковский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В.К.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1991,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Барчуков, И. С.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2006,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Верлин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С. В.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2015) 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18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Чемпионат мира по гребле на байдарках и каноэ среди студентов в 2020 году примет Беларус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Чемпионат мира по гребле на байдарках и каноэ среди студентов в 2020 году примет Беларусь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Чемпионат мира по гребле на байдарках и каноэ среди студентов в 2020 году примет Беларусь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Чемпионат мира по гребле на байдарках и каноэ среди студентов в 2020 году примет Беларусь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Чемпионат мира по гребле на байдарках и каноэ среди студентов в 2020 году примет Беларусь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Чемпионат мира по гребле на байдарках и каноэ среди студентов в 2020 году примет Беларусь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4" descr="Чемпионат мира по гребле на байдарках и каноэ среди студентов в 2020 году примет Беларусь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2322" y="174288"/>
            <a:ext cx="914400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 и исследования: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b="1" u="sng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многолетнюю динамику спортивных результатов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гребцов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Олимпийских играх и чемпионатах мира в олимпийских номерах программы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мужских байдарках-одиночек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разных возрастных категорий: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спортсмены до 18 лет, спортсмены до 23 лет, свыше 23 лет.</a:t>
            </a:r>
          </a:p>
          <a:p>
            <a:pPr algn="just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параметры кинематических показателей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характерные для 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соревновательной деятельности на дистанциях 200 и 1000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метров у высококвалифицированных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гребцов на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байдарках–одиночках.</a:t>
            </a:r>
          </a:p>
          <a:p>
            <a:pPr algn="just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корреляционную взаимосвязь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отдельными кинематическими показателями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соревновательной деятельности лодок экипажей финальных заездов, на этапах Кубков мира и  Олимпийских играх 2016 года в мужском классе байдарок одиночек на дистанции 200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метров.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200" y="5373216"/>
            <a:ext cx="8360229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</a:rPr>
              <a:t>Методы </a:t>
            </a: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</a:rPr>
              <a:t>исследования:  </a:t>
            </a:r>
          </a:p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– обобщение научно-методической литературы,</a:t>
            </a:r>
          </a:p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– анализ протоколов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соревнований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математико-статистическая обработка данных исследований.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3204" y="3987736"/>
            <a:ext cx="91187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исследования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кинематические характеристики соревновательной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гребцов на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дистанциях 200 и 1000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метров.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0618" y="4699079"/>
            <a:ext cx="9189102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</a:t>
            </a:r>
            <a:r>
              <a:rPr lang="ru-RU" sz="2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гребцы на байдарках-одиночках разных возрастных категорий.</a:t>
            </a:r>
          </a:p>
        </p:txBody>
      </p:sp>
    </p:spTree>
    <p:extLst>
      <p:ext uri="{BB962C8B-B14F-4D97-AF65-F5344CB8AC3E}">
        <p14:creationId xmlns:p14="http://schemas.microsoft.com/office/powerpoint/2010/main" val="411952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507123"/>
              </p:ext>
            </p:extLst>
          </p:nvPr>
        </p:nvGraphicFramePr>
        <p:xfrm>
          <a:off x="0" y="3717032"/>
          <a:ext cx="4644008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2530509"/>
              </p:ext>
            </p:extLst>
          </p:nvPr>
        </p:nvGraphicFramePr>
        <p:xfrm>
          <a:off x="0" y="1772816"/>
          <a:ext cx="4585692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7012201"/>
              </p:ext>
            </p:extLst>
          </p:nvPr>
        </p:nvGraphicFramePr>
        <p:xfrm>
          <a:off x="-35436" y="0"/>
          <a:ext cx="4607436" cy="1844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9552" y="5596214"/>
            <a:ext cx="38052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Мужская байдарка–одиночка 200 метров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2113745"/>
              </p:ext>
            </p:extLst>
          </p:nvPr>
        </p:nvGraphicFramePr>
        <p:xfrm>
          <a:off x="4344761" y="3661225"/>
          <a:ext cx="4907759" cy="2120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484328"/>
              </p:ext>
            </p:extLst>
          </p:nvPr>
        </p:nvGraphicFramePr>
        <p:xfrm>
          <a:off x="4349365" y="1700808"/>
          <a:ext cx="4794635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686995"/>
              </p:ext>
            </p:extLst>
          </p:nvPr>
        </p:nvGraphicFramePr>
        <p:xfrm>
          <a:off x="4427984" y="7982"/>
          <a:ext cx="4572000" cy="190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022294" y="5620289"/>
            <a:ext cx="39078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Мужская байдарка–одиночка 1000 метров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504" y="5934768"/>
            <a:ext cx="9036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1 – Линейные тренды значений средней скорости  лодок победителей финальных заездов мужских байдарок-одиночек  на дистанциях 200 и 1000 метров на крупнейших международных соревнованиях  среди спортсменов разных возрастных категорий с 2010 года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52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58" y="755998"/>
            <a:ext cx="8708364" cy="3302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3558" y="17334"/>
            <a:ext cx="89804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1 – Средних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значений кинематических показателей (скорость, темп, прокат) лодок экипажей финальных заездов на этапах Кубков мира и  Олимпийских играх 2016 года в мужском классе байдарок одиночек на дистанции 200 метров (К1М200)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7527" y="4058488"/>
            <a:ext cx="896853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Итоговая таблица однофакторного дисперсионного анализа средних значений кинематических показателей финалистов (1-9 место) трех этапов Кубка мира и Олимпийских игр 2016 года в байдарках-одиночках на дистанции 200 метров </a:t>
            </a:r>
            <a:endParaRPr lang="ru-RU" sz="1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7152"/>
            <a:ext cx="9396536" cy="2004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6478633"/>
            <a:ext cx="64624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Примечание – *уровень значимый от 0,05 до 0,01</a:t>
            </a:r>
          </a:p>
        </p:txBody>
      </p:sp>
    </p:spTree>
    <p:extLst>
      <p:ext uri="{BB962C8B-B14F-4D97-AF65-F5344CB8AC3E}">
        <p14:creationId xmlns:p14="http://schemas.microsoft.com/office/powerpoint/2010/main" val="398552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31" y="25131"/>
            <a:ext cx="4346981" cy="1747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1" y="1772816"/>
            <a:ext cx="4320902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31" y="3717032"/>
            <a:ext cx="4356504" cy="20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324350" y="25131"/>
            <a:ext cx="481965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680" b="0" i="0" u="none" strike="noStrike" kern="1200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1400" dirty="0" smtClean="0"/>
              <a:t>Таблица 3 - Средних процентных значений </a:t>
            </a:r>
            <a:r>
              <a:rPr lang="ru-RU" sz="1400" dirty="0"/>
              <a:t>скорости лодок </a:t>
            </a:r>
            <a:r>
              <a:rPr lang="ru-RU" sz="1400" dirty="0" smtClean="0"/>
              <a:t>экипажей </a:t>
            </a:r>
            <a:r>
              <a:rPr lang="ru-RU" sz="1400" dirty="0"/>
              <a:t>финальных заездов, </a:t>
            </a:r>
            <a:r>
              <a:rPr lang="ru-RU" sz="1400" dirty="0" smtClean="0"/>
              <a:t>на </a:t>
            </a:r>
            <a:r>
              <a:rPr lang="ru-RU" sz="1400" dirty="0"/>
              <a:t>1-3 этапах Кубков мира </a:t>
            </a:r>
            <a:r>
              <a:rPr lang="ru-RU" sz="1400" dirty="0" smtClean="0"/>
              <a:t>и  </a:t>
            </a:r>
            <a:r>
              <a:rPr lang="ru-RU" sz="1400" dirty="0"/>
              <a:t>Олимпийских играх </a:t>
            </a:r>
            <a:r>
              <a:rPr lang="ru-RU" sz="1400" dirty="0" smtClean="0"/>
              <a:t>2016 года в </a:t>
            </a:r>
            <a:r>
              <a:rPr lang="ru-RU" sz="1400" dirty="0"/>
              <a:t>мужском </a:t>
            </a:r>
            <a:r>
              <a:rPr lang="ru-RU" sz="1400" dirty="0" smtClean="0"/>
              <a:t>классе байдарок одиночек на дистанции </a:t>
            </a:r>
          </a:p>
          <a:p>
            <a:pPr algn="ctr">
              <a:defRPr sz="1680" b="0" i="0" u="none" strike="noStrike" kern="1200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1400" dirty="0" smtClean="0"/>
              <a:t>200 метров  (К1М200) с интервалом в 10 </a:t>
            </a:r>
            <a:r>
              <a:rPr lang="ru-RU" sz="1400" dirty="0"/>
              <a:t>метров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8723" y="5720507"/>
            <a:ext cx="42879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680" b="0" i="0" u="none" strike="noStrike" kern="1200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1200" dirty="0" smtClean="0"/>
              <a:t>Рисунок 2 - Динамика </a:t>
            </a:r>
            <a:r>
              <a:rPr lang="ru-RU" sz="1200" dirty="0"/>
              <a:t>средних значений </a:t>
            </a:r>
            <a:r>
              <a:rPr lang="ru-RU" sz="1200" dirty="0" smtClean="0"/>
              <a:t>кинематических показателей (скорость, темп, прокат) лодок </a:t>
            </a:r>
            <a:r>
              <a:rPr lang="ru-RU" sz="1200" dirty="0"/>
              <a:t>экипажей финальных </a:t>
            </a:r>
            <a:r>
              <a:rPr lang="ru-RU" sz="1200" dirty="0" smtClean="0"/>
              <a:t>заездов </a:t>
            </a:r>
            <a:r>
              <a:rPr lang="ru-RU" sz="1200" dirty="0"/>
              <a:t>на </a:t>
            </a:r>
            <a:r>
              <a:rPr lang="ru-RU" sz="1200" dirty="0" smtClean="0"/>
              <a:t>этапах </a:t>
            </a:r>
            <a:r>
              <a:rPr lang="ru-RU" sz="1200" dirty="0"/>
              <a:t>Кубков мира </a:t>
            </a:r>
            <a:r>
              <a:rPr lang="ru-RU" sz="1200" dirty="0" smtClean="0"/>
              <a:t>и  </a:t>
            </a:r>
            <a:r>
              <a:rPr lang="ru-RU" sz="1200" dirty="0"/>
              <a:t>Олимпийских играх 2016 года </a:t>
            </a:r>
            <a:r>
              <a:rPr lang="ru-RU" sz="1200" dirty="0" smtClean="0"/>
              <a:t>в </a:t>
            </a:r>
            <a:r>
              <a:rPr lang="ru-RU" sz="1200" dirty="0"/>
              <a:t>мужском </a:t>
            </a:r>
            <a:r>
              <a:rPr lang="ru-RU" sz="1200" dirty="0" smtClean="0"/>
              <a:t>классе байдарок одиночек на дистанции 200 метров (К1М200) </a:t>
            </a:r>
            <a:endParaRPr lang="ru-RU" sz="12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249203"/>
              </p:ext>
            </p:extLst>
          </p:nvPr>
        </p:nvGraphicFramePr>
        <p:xfrm>
          <a:off x="4372047" y="1186834"/>
          <a:ext cx="4724256" cy="5671166"/>
        </p:xfrm>
        <a:graphic>
          <a:graphicData uri="http://schemas.openxmlformats.org/drawingml/2006/table">
            <a:tbl>
              <a:tblPr/>
              <a:tblGrid>
                <a:gridCol w="596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2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88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63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63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88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49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6919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Метры</a:t>
                      </a:r>
                    </a:p>
                  </a:txBody>
                  <a:tcPr marL="9324" marR="9324" marT="93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Скорость лодки (%)</a:t>
                      </a:r>
                    </a:p>
                  </a:txBody>
                  <a:tcPr marL="9324" marR="9324" marT="9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8000"/>
                          </a:solidFill>
                          <a:effectLst/>
                          <a:latin typeface="Times New Roman"/>
                        </a:rPr>
                        <a:t>Темп гребли (%)</a:t>
                      </a:r>
                    </a:p>
                  </a:txBody>
                  <a:tcPr marL="9324" marR="9324" marT="9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80"/>
                          </a:solidFill>
                          <a:effectLst/>
                          <a:latin typeface="Times New Roman"/>
                        </a:rPr>
                        <a:t>Прокат лодки за гребок (%)</a:t>
                      </a:r>
                    </a:p>
                  </a:txBody>
                  <a:tcPr marL="9324" marR="9324" marT="9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5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 (Хср.)</a:t>
                      </a:r>
                    </a:p>
                  </a:txBody>
                  <a:tcPr marL="9324" marR="9324" marT="9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>
                          <a:effectLst/>
                          <a:latin typeface="Times New Roman"/>
                        </a:rPr>
                        <a:t>±σ</a:t>
                      </a:r>
                    </a:p>
                  </a:txBody>
                  <a:tcPr marL="9324" marR="9324" marT="9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8000"/>
                          </a:solidFill>
                          <a:effectLst/>
                          <a:latin typeface="Times New Roman"/>
                        </a:rPr>
                        <a:t> (Хср.)</a:t>
                      </a:r>
                    </a:p>
                  </a:txBody>
                  <a:tcPr marL="9324" marR="9324" marT="9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>
                          <a:effectLst/>
                          <a:latin typeface="Times New Roman"/>
                        </a:rPr>
                        <a:t>±σ</a:t>
                      </a:r>
                    </a:p>
                  </a:txBody>
                  <a:tcPr marL="9324" marR="9324" marT="9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 (Хср.)</a:t>
                      </a:r>
                    </a:p>
                  </a:txBody>
                  <a:tcPr marL="9324" marR="9324" marT="9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>
                          <a:effectLst/>
                          <a:latin typeface="Times New Roman"/>
                        </a:rPr>
                        <a:t>±σ</a:t>
                      </a:r>
                    </a:p>
                  </a:txBody>
                  <a:tcPr marL="9324" marR="9324" marT="9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93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9324" marR="9324" marT="93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61,2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1,116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8000"/>
                          </a:solidFill>
                          <a:effectLst/>
                          <a:latin typeface="Times New Roman"/>
                        </a:rPr>
                        <a:t>83,2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5,690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80"/>
                          </a:solidFill>
                          <a:effectLst/>
                          <a:latin typeface="Times New Roman"/>
                        </a:rPr>
                        <a:t>76,6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0,566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93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9324" marR="9324" marT="93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83,9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0,422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8000"/>
                          </a:solidFill>
                          <a:effectLst/>
                          <a:latin typeface="Times New Roman"/>
                        </a:rPr>
                        <a:t>89,9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6,144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80"/>
                          </a:solidFill>
                          <a:effectLst/>
                          <a:latin typeface="Times New Roman"/>
                        </a:rPr>
                        <a:t>93,4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1,229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93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L="9324" marR="9324" marT="93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93,8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0,702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8000"/>
                          </a:solidFill>
                          <a:effectLst/>
                          <a:latin typeface="Times New Roman"/>
                        </a:rPr>
                        <a:t>91,6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4,958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80"/>
                          </a:solidFill>
                          <a:effectLst/>
                          <a:latin typeface="Times New Roman"/>
                        </a:rPr>
                        <a:t>99,3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0,661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93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40</a:t>
                      </a:r>
                    </a:p>
                  </a:txBody>
                  <a:tcPr marL="9324" marR="9324" marT="93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98,0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0,471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8000"/>
                          </a:solidFill>
                          <a:effectLst/>
                          <a:latin typeface="Times New Roman"/>
                        </a:rPr>
                        <a:t>91,7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3,169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8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0,340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93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50</a:t>
                      </a:r>
                    </a:p>
                  </a:txBody>
                  <a:tcPr marL="9324" marR="9324" marT="93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99,7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0,425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8000"/>
                          </a:solidFill>
                          <a:effectLst/>
                          <a:latin typeface="Times New Roman"/>
                        </a:rPr>
                        <a:t>96,0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3,447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80"/>
                          </a:solidFill>
                          <a:effectLst/>
                          <a:latin typeface="Times New Roman"/>
                        </a:rPr>
                        <a:t>96,7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1,798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93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60</a:t>
                      </a:r>
                    </a:p>
                  </a:txBody>
                  <a:tcPr marL="9324" marR="9324" marT="93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0,046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8000"/>
                          </a:solidFill>
                          <a:effectLst/>
                          <a:latin typeface="Times New Roman"/>
                        </a:rPr>
                        <a:t>98,2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3,720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80"/>
                          </a:solidFill>
                          <a:effectLst/>
                          <a:latin typeface="Times New Roman"/>
                        </a:rPr>
                        <a:t>95,5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2,581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493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70</a:t>
                      </a:r>
                    </a:p>
                  </a:txBody>
                  <a:tcPr marL="9324" marR="9324" marT="93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99,6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0,379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8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3,852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80"/>
                          </a:solidFill>
                          <a:effectLst/>
                          <a:latin typeface="Times New Roman"/>
                        </a:rPr>
                        <a:t>95,1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2,643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493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80</a:t>
                      </a:r>
                    </a:p>
                  </a:txBody>
                  <a:tcPr marL="9324" marR="9324" marT="93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99,3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0,622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8000"/>
                          </a:solidFill>
                          <a:effectLst/>
                          <a:latin typeface="Times New Roman"/>
                        </a:rPr>
                        <a:t>98,1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3,702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80"/>
                          </a:solidFill>
                          <a:effectLst/>
                          <a:latin typeface="Times New Roman"/>
                        </a:rPr>
                        <a:t>95,3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3,090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493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90</a:t>
                      </a:r>
                    </a:p>
                  </a:txBody>
                  <a:tcPr marL="9324" marR="9324" marT="93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98,4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0,918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8000"/>
                          </a:solidFill>
                          <a:effectLst/>
                          <a:latin typeface="Times New Roman"/>
                        </a:rPr>
                        <a:t>97,2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3,247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80"/>
                          </a:solidFill>
                          <a:effectLst/>
                          <a:latin typeface="Times New Roman"/>
                        </a:rPr>
                        <a:t>95,4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2,965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493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9324" marR="9324" marT="93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96,8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0,945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8000"/>
                          </a:solidFill>
                          <a:effectLst/>
                          <a:latin typeface="Times New Roman"/>
                        </a:rPr>
                        <a:t>96,0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3,362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80"/>
                          </a:solidFill>
                          <a:effectLst/>
                          <a:latin typeface="Times New Roman"/>
                        </a:rPr>
                        <a:t>95,0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2,580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493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110</a:t>
                      </a:r>
                    </a:p>
                  </a:txBody>
                  <a:tcPr marL="9324" marR="9324" marT="93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96,0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0,696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8000"/>
                          </a:solidFill>
                          <a:effectLst/>
                          <a:latin typeface="Times New Roman"/>
                        </a:rPr>
                        <a:t>95,0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3,161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80"/>
                          </a:solidFill>
                          <a:effectLst/>
                          <a:latin typeface="Times New Roman"/>
                        </a:rPr>
                        <a:t>95,5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2,660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493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120</a:t>
                      </a:r>
                    </a:p>
                  </a:txBody>
                  <a:tcPr marL="9324" marR="9324" marT="93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94,6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0,838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8000"/>
                          </a:solidFill>
                          <a:effectLst/>
                          <a:latin typeface="Times New Roman"/>
                        </a:rPr>
                        <a:t>94,0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3,450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80"/>
                          </a:solidFill>
                          <a:effectLst/>
                          <a:latin typeface="Times New Roman"/>
                        </a:rPr>
                        <a:t>95,7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2,654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493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130</a:t>
                      </a:r>
                    </a:p>
                  </a:txBody>
                  <a:tcPr marL="9324" marR="9324" marT="93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93,5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0,768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8000"/>
                          </a:solidFill>
                          <a:effectLst/>
                          <a:latin typeface="Times New Roman"/>
                        </a:rPr>
                        <a:t>92,7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3,368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80"/>
                          </a:solidFill>
                          <a:effectLst/>
                          <a:latin typeface="Times New Roman"/>
                        </a:rPr>
                        <a:t>95,7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2,935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493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140</a:t>
                      </a:r>
                    </a:p>
                  </a:txBody>
                  <a:tcPr marL="9324" marR="9324" marT="93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92,1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0,776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8000"/>
                          </a:solidFill>
                          <a:effectLst/>
                          <a:latin typeface="Times New Roman"/>
                        </a:rPr>
                        <a:t>91,7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3,685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80"/>
                          </a:solidFill>
                          <a:effectLst/>
                          <a:latin typeface="Times New Roman"/>
                        </a:rPr>
                        <a:t>95,5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2,874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493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150</a:t>
                      </a:r>
                    </a:p>
                  </a:txBody>
                  <a:tcPr marL="9324" marR="9324" marT="93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90,5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0,944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8000"/>
                          </a:solidFill>
                          <a:effectLst/>
                          <a:latin typeface="Times New Roman"/>
                        </a:rPr>
                        <a:t>90,8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3,622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80"/>
                          </a:solidFill>
                          <a:effectLst/>
                          <a:latin typeface="Times New Roman"/>
                        </a:rPr>
                        <a:t>94,9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2,646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493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160</a:t>
                      </a:r>
                    </a:p>
                  </a:txBody>
                  <a:tcPr marL="9324" marR="9324" marT="93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89,2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0,805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8000"/>
                          </a:solidFill>
                          <a:effectLst/>
                          <a:latin typeface="Times New Roman"/>
                        </a:rPr>
                        <a:t>88,6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3,771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80"/>
                          </a:solidFill>
                          <a:effectLst/>
                          <a:latin typeface="Times New Roman"/>
                        </a:rPr>
                        <a:t>95,0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2,492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493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170</a:t>
                      </a:r>
                    </a:p>
                  </a:txBody>
                  <a:tcPr marL="9324" marR="9324" marT="93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88,0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0,856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8000"/>
                          </a:solidFill>
                          <a:effectLst/>
                          <a:latin typeface="Times New Roman"/>
                        </a:rPr>
                        <a:t>87,9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3,566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80"/>
                          </a:solidFill>
                          <a:effectLst/>
                          <a:latin typeface="Times New Roman"/>
                        </a:rPr>
                        <a:t>95,2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2,565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4493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180</a:t>
                      </a:r>
                    </a:p>
                  </a:txBody>
                  <a:tcPr marL="9324" marR="9324" marT="93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86,5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0,712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8000"/>
                          </a:solidFill>
                          <a:effectLst/>
                          <a:latin typeface="Times New Roman"/>
                        </a:rPr>
                        <a:t>86,6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3,471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80"/>
                          </a:solidFill>
                          <a:effectLst/>
                          <a:latin typeface="Times New Roman"/>
                        </a:rPr>
                        <a:t>95,1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1,658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4493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190</a:t>
                      </a:r>
                    </a:p>
                  </a:txBody>
                  <a:tcPr marL="9324" marR="9324" marT="93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85,0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1,406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8000"/>
                          </a:solidFill>
                          <a:effectLst/>
                          <a:latin typeface="Times New Roman"/>
                        </a:rPr>
                        <a:t>85,4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3,739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80"/>
                          </a:solidFill>
                          <a:effectLst/>
                          <a:latin typeface="Times New Roman"/>
                        </a:rPr>
                        <a:t>95,0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2,158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5659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200</a:t>
                      </a:r>
                    </a:p>
                  </a:txBody>
                  <a:tcPr marL="9324" marR="9324" marT="93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82,5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2,176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8000"/>
                          </a:solidFill>
                          <a:effectLst/>
                          <a:latin typeface="Times New Roman"/>
                        </a:rPr>
                        <a:t>83,0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4,598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80"/>
                          </a:solidFill>
                          <a:effectLst/>
                          <a:latin typeface="Times New Roman"/>
                        </a:rPr>
                        <a:t>97,0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2,109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952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72792" y="25131"/>
            <a:ext cx="457120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680" b="0" i="0" u="none" strike="noStrike" kern="1200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1400" dirty="0" smtClean="0"/>
              <a:t>Таблица 4 - Средних процентных значений </a:t>
            </a:r>
            <a:r>
              <a:rPr lang="ru-RU" sz="1400" dirty="0"/>
              <a:t>скорости лодок </a:t>
            </a:r>
            <a:r>
              <a:rPr lang="ru-RU" sz="1400" dirty="0" smtClean="0"/>
              <a:t>экипажей </a:t>
            </a:r>
            <a:r>
              <a:rPr lang="ru-RU" sz="1400" dirty="0"/>
              <a:t>финальных заездов, </a:t>
            </a:r>
            <a:r>
              <a:rPr lang="ru-RU" sz="1400" dirty="0" smtClean="0"/>
              <a:t>на </a:t>
            </a:r>
            <a:r>
              <a:rPr lang="ru-RU" sz="1400" dirty="0"/>
              <a:t>1-3 этапах Кубков мира </a:t>
            </a:r>
            <a:r>
              <a:rPr lang="ru-RU" sz="1400" dirty="0" smtClean="0"/>
              <a:t>и  </a:t>
            </a:r>
            <a:r>
              <a:rPr lang="ru-RU" sz="1400" dirty="0"/>
              <a:t>Олимпийских играх </a:t>
            </a:r>
            <a:r>
              <a:rPr lang="ru-RU" sz="1400" dirty="0" smtClean="0"/>
              <a:t>2016 года в </a:t>
            </a:r>
            <a:r>
              <a:rPr lang="ru-RU" sz="1400" dirty="0"/>
              <a:t>мужском </a:t>
            </a:r>
            <a:r>
              <a:rPr lang="ru-RU" sz="1400" dirty="0" smtClean="0"/>
              <a:t>классе байдарок одиночек на дистанции </a:t>
            </a:r>
          </a:p>
          <a:p>
            <a:pPr algn="ctr">
              <a:defRPr sz="1680" b="0" i="0" u="none" strike="noStrike" kern="1200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1400" dirty="0" smtClean="0"/>
              <a:t>1000 метров  (К1М1000) с интервалом в 50 </a:t>
            </a:r>
            <a:r>
              <a:rPr lang="ru-RU" sz="1400" dirty="0"/>
              <a:t>метров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8723" y="5720507"/>
            <a:ext cx="42879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680" b="0" i="0" u="none" strike="noStrike" kern="1200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1200" dirty="0" smtClean="0"/>
              <a:t>Рисунок 3 - Динамика </a:t>
            </a:r>
            <a:r>
              <a:rPr lang="ru-RU" sz="1200" dirty="0"/>
              <a:t>средних значений </a:t>
            </a:r>
            <a:r>
              <a:rPr lang="ru-RU" sz="1200" dirty="0" smtClean="0"/>
              <a:t>кинематических показателей (скорость, темп, прокат) лодок </a:t>
            </a:r>
            <a:r>
              <a:rPr lang="ru-RU" sz="1200" dirty="0"/>
              <a:t>экипажей финальных </a:t>
            </a:r>
            <a:r>
              <a:rPr lang="ru-RU" sz="1200" dirty="0" smtClean="0"/>
              <a:t>заездов </a:t>
            </a:r>
            <a:r>
              <a:rPr lang="ru-RU" sz="1200" dirty="0"/>
              <a:t>на </a:t>
            </a:r>
            <a:r>
              <a:rPr lang="ru-RU" sz="1200" dirty="0" smtClean="0"/>
              <a:t>этапах </a:t>
            </a:r>
            <a:r>
              <a:rPr lang="ru-RU" sz="1200" dirty="0"/>
              <a:t>Кубков мира </a:t>
            </a:r>
            <a:r>
              <a:rPr lang="ru-RU" sz="1200" dirty="0" smtClean="0"/>
              <a:t>и  </a:t>
            </a:r>
            <a:r>
              <a:rPr lang="ru-RU" sz="1200" dirty="0"/>
              <a:t>Олимпийских играх 2016 года </a:t>
            </a:r>
            <a:r>
              <a:rPr lang="ru-RU" sz="1200" dirty="0" smtClean="0"/>
              <a:t>в </a:t>
            </a:r>
            <a:r>
              <a:rPr lang="ru-RU" sz="1200" dirty="0"/>
              <a:t>мужском </a:t>
            </a:r>
            <a:r>
              <a:rPr lang="ru-RU" sz="1200" dirty="0" smtClean="0"/>
              <a:t>классе байдарок одиночек на дистанции 1000 метров (К1М1000) </a:t>
            </a:r>
            <a:endParaRPr lang="ru-RU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60293"/>
            <a:ext cx="4595019" cy="2000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082582"/>
            <a:ext cx="4572792" cy="1850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8" y="3913604"/>
            <a:ext cx="4562095" cy="180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486616"/>
              </p:ext>
            </p:extLst>
          </p:nvPr>
        </p:nvGraphicFramePr>
        <p:xfrm>
          <a:off x="4591071" y="1194684"/>
          <a:ext cx="4445425" cy="5541493"/>
        </p:xfrm>
        <a:graphic>
          <a:graphicData uri="http://schemas.openxmlformats.org/drawingml/2006/table">
            <a:tbl>
              <a:tblPr/>
              <a:tblGrid>
                <a:gridCol w="5611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80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76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11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11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76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86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3989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Метры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Скорость лодки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8000"/>
                          </a:solidFill>
                          <a:effectLst/>
                          <a:latin typeface="Times New Roman"/>
                        </a:rPr>
                        <a:t>Темп гребли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80"/>
                          </a:solidFill>
                          <a:effectLst/>
                          <a:latin typeface="Times New Roman"/>
                        </a:rPr>
                        <a:t>Прокат лодки за гребок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5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 (Хср.)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>
                          <a:effectLst/>
                          <a:latin typeface="Times New Roman"/>
                        </a:rPr>
                        <a:t>±σ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8000"/>
                          </a:solidFill>
                          <a:effectLst/>
                          <a:latin typeface="Times New Roman"/>
                        </a:rPr>
                        <a:t> (Хср.)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>
                          <a:effectLst/>
                          <a:latin typeface="Times New Roman"/>
                        </a:rPr>
                        <a:t>±σ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 (Хср.)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>
                          <a:effectLst/>
                          <a:latin typeface="Times New Roman"/>
                        </a:rPr>
                        <a:t>±σ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9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83,2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4,806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6600"/>
                          </a:solidFill>
                          <a:effectLst/>
                          <a:latin typeface="Arial Cyr"/>
                        </a:rPr>
                        <a:t>100,0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0,32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 Cyr"/>
                        </a:rPr>
                        <a:t>73,8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1,866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9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96,2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1,670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6600"/>
                          </a:solidFill>
                          <a:effectLst/>
                          <a:latin typeface="Arial Cyr"/>
                        </a:rPr>
                        <a:t>95,4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3,93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 Cyr"/>
                        </a:rPr>
                        <a:t>91,3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1,739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29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150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100,0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1,030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6600"/>
                          </a:solidFill>
                          <a:effectLst/>
                          <a:latin typeface="Arial Cyr"/>
                        </a:rPr>
                        <a:t>92,3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4,83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 Cyr"/>
                        </a:rPr>
                        <a:t>98,3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1,120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29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98,9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1,571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6600"/>
                          </a:solidFill>
                          <a:effectLst/>
                          <a:latin typeface="Arial Cyr"/>
                        </a:rPr>
                        <a:t>90,6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5,81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 Cyr"/>
                        </a:rPr>
                        <a:t>99,6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0,996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29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250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97,7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1,878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6600"/>
                          </a:solidFill>
                          <a:effectLst/>
                          <a:latin typeface="Arial Cyr"/>
                        </a:rPr>
                        <a:t>89,6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5,63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 Cyr"/>
                        </a:rPr>
                        <a:t>99,6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0,497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29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300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97,0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2,348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6600"/>
                          </a:solidFill>
                          <a:effectLst/>
                          <a:latin typeface="Arial Cyr"/>
                        </a:rPr>
                        <a:t>88,9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6,02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 Cyr"/>
                        </a:rPr>
                        <a:t>100,0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0,678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29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350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96,1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2,512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6600"/>
                          </a:solidFill>
                          <a:effectLst/>
                          <a:latin typeface="Arial Cyr"/>
                        </a:rPr>
                        <a:t>88,5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6,05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 Cyr"/>
                        </a:rPr>
                        <a:t>99,2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1,140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29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400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94,5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2,857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6600"/>
                          </a:solidFill>
                          <a:effectLst/>
                          <a:latin typeface="Arial Cyr"/>
                        </a:rPr>
                        <a:t>87,3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6,05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 Cyr"/>
                        </a:rPr>
                        <a:t>99,0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0,431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29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450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94,4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2,800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6600"/>
                          </a:solidFill>
                          <a:effectLst/>
                          <a:latin typeface="Arial Cyr"/>
                        </a:rPr>
                        <a:t>87,1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5,88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 Cyr"/>
                        </a:rPr>
                        <a:t>99,1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1,016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29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500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95,1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2,649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6600"/>
                          </a:solidFill>
                          <a:effectLst/>
                          <a:latin typeface="Arial Cyr"/>
                        </a:rPr>
                        <a:t>87,8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5,57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 Cyr"/>
                        </a:rPr>
                        <a:t>99,0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1,186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29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550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95,1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2,870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6600"/>
                          </a:solidFill>
                          <a:effectLst/>
                          <a:latin typeface="Arial Cyr"/>
                        </a:rPr>
                        <a:t>87,9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5,99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 Cyr"/>
                        </a:rPr>
                        <a:t>99,0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0,681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29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600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93,9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2,565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6600"/>
                          </a:solidFill>
                          <a:effectLst/>
                          <a:latin typeface="Arial Cyr"/>
                        </a:rPr>
                        <a:t>87,9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5,98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 Cyr"/>
                        </a:rPr>
                        <a:t>97,6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1,139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29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650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93,5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3,024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6600"/>
                          </a:solidFill>
                          <a:effectLst/>
                          <a:latin typeface="Arial Cyr"/>
                        </a:rPr>
                        <a:t>87,4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6,27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 Cyr"/>
                        </a:rPr>
                        <a:t>97,9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1,716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29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700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93,1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2,684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6600"/>
                          </a:solidFill>
                          <a:effectLst/>
                          <a:latin typeface="Arial Cyr"/>
                        </a:rPr>
                        <a:t>87,9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6,76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 Cyr"/>
                        </a:rPr>
                        <a:t>96,9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1,397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29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750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93,5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3,435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6600"/>
                          </a:solidFill>
                          <a:effectLst/>
                          <a:latin typeface="Arial Cyr"/>
                        </a:rPr>
                        <a:t>88,8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6,90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 Cyr"/>
                        </a:rPr>
                        <a:t>96,3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1,599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29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800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94,6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3,788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6600"/>
                          </a:solidFill>
                          <a:effectLst/>
                          <a:latin typeface="Arial Cyr"/>
                        </a:rPr>
                        <a:t>91,5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7,70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 Cyr"/>
                        </a:rPr>
                        <a:t>94,6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2,004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29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850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94,6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3,926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6600"/>
                          </a:solidFill>
                          <a:effectLst/>
                          <a:latin typeface="Arial Cyr"/>
                        </a:rPr>
                        <a:t>93,0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7,84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 Cyr"/>
                        </a:rPr>
                        <a:t>93,4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2,350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29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900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95,1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3,621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6600"/>
                          </a:solidFill>
                          <a:effectLst/>
                          <a:latin typeface="Arial Cyr"/>
                        </a:rPr>
                        <a:t>93,6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8,37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 Cyr"/>
                        </a:rPr>
                        <a:t>93,2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3,492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29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950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93,3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3,912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6600"/>
                          </a:solidFill>
                          <a:effectLst/>
                          <a:latin typeface="Arial Cyr"/>
                        </a:rPr>
                        <a:t>92,7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7,98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 Cyr"/>
                        </a:rPr>
                        <a:t>92,5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2,742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29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1000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95,3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6,004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6600"/>
                          </a:solidFill>
                          <a:effectLst/>
                          <a:latin typeface="Arial Cyr"/>
                        </a:rPr>
                        <a:t>90,6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8,33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Arial Cyr"/>
                        </a:rPr>
                        <a:t>91,7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Arial Cyr"/>
                        </a:rPr>
                        <a:t>1,234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295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01" y="-15240"/>
            <a:ext cx="4081646" cy="30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805021"/>
              </p:ext>
            </p:extLst>
          </p:nvPr>
        </p:nvGraphicFramePr>
        <p:xfrm>
          <a:off x="107503" y="3820200"/>
          <a:ext cx="9050198" cy="976953"/>
        </p:xfrm>
        <a:graphic>
          <a:graphicData uri="http://schemas.openxmlformats.org/drawingml/2006/table">
            <a:tbl>
              <a:tblPr/>
              <a:tblGrid>
                <a:gridCol w="18999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3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9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267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153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Arial Cyr"/>
                        </a:rPr>
                        <a:t>Показатели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 Cyr"/>
                        </a:rPr>
                        <a:t>Скорость-темп гребли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 Cyr"/>
                        </a:rPr>
                        <a:t>Скорость-прокат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 Cyr"/>
                        </a:rPr>
                        <a:t>Темп-прокат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85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 Cyr"/>
                        </a:rPr>
                        <a:t>1 место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0,899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0,587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Arial Cyr"/>
                        </a:rPr>
                        <a:t>0,452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85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Arial Cyr"/>
                        </a:rPr>
                        <a:t>3 место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0,896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0,660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Arial Cyr"/>
                        </a:rPr>
                        <a:t>0,399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85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 Cyr"/>
                        </a:rPr>
                        <a:t>6 место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0,809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0,528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Arial Cyr"/>
                        </a:rPr>
                        <a:t>0,149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85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 Cyr"/>
                        </a:rPr>
                        <a:t>9 место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0,925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0,521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0,480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958961"/>
              </p:ext>
            </p:extLst>
          </p:nvPr>
        </p:nvGraphicFramePr>
        <p:xfrm>
          <a:off x="107504" y="5535816"/>
          <a:ext cx="9022796" cy="1041615"/>
        </p:xfrm>
        <a:graphic>
          <a:graphicData uri="http://schemas.openxmlformats.org/drawingml/2006/table">
            <a:tbl>
              <a:tblPr/>
              <a:tblGrid>
                <a:gridCol w="1894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59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6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20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832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Arial Cyr"/>
                        </a:rPr>
                        <a:t>Показатели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 Cyr"/>
                        </a:rPr>
                        <a:t>Скорость-Темп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 Cyr"/>
                        </a:rPr>
                        <a:t>Скорость-прокат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 Cyr"/>
                        </a:rPr>
                        <a:t>Темп-прокат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32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 Cyr"/>
                        </a:rPr>
                        <a:t>1 место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 Cyr"/>
                        </a:rPr>
                        <a:t>0,035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Arial Cyr"/>
                        </a:rPr>
                        <a:t>0,812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Arial Cyr"/>
                        </a:rPr>
                        <a:t>-0,544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32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 Cyr"/>
                        </a:rPr>
                        <a:t>3 место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-0,185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Arial Cyr"/>
                        </a:rPr>
                        <a:t>0,882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Arial Cyr"/>
                        </a:rPr>
                        <a:t>-0,578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832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 Cyr"/>
                        </a:rPr>
                        <a:t>6 место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0,132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Arial Cyr"/>
                        </a:rPr>
                        <a:t>0,689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Arial Cyr"/>
                        </a:rPr>
                        <a:t>-0,619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832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 Cyr"/>
                        </a:rPr>
                        <a:t>9 место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Arial Cyr"/>
                        </a:rPr>
                        <a:t>-0,288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Arial Cyr"/>
                        </a:rPr>
                        <a:t>0,961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Arial Cyr"/>
                        </a:rPr>
                        <a:t>-0,354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0" y="3081536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680" b="0" i="0" u="none" strike="noStrike" kern="1200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1400" dirty="0" smtClean="0"/>
              <a:t>Таблица 5 – Корреляционные взаимосвязи кинематических показателей соревновательной деятельности лодок экипажей </a:t>
            </a:r>
            <a:r>
              <a:rPr lang="ru-RU" sz="1400" dirty="0"/>
              <a:t>финальных заездов, </a:t>
            </a:r>
            <a:r>
              <a:rPr lang="ru-RU" sz="1400" dirty="0" smtClean="0"/>
              <a:t>на этапах </a:t>
            </a:r>
            <a:r>
              <a:rPr lang="ru-RU" sz="1400" dirty="0"/>
              <a:t>Кубков мира </a:t>
            </a:r>
            <a:r>
              <a:rPr lang="ru-RU" sz="1400" dirty="0" smtClean="0"/>
              <a:t>и  </a:t>
            </a:r>
            <a:r>
              <a:rPr lang="ru-RU" sz="1400" dirty="0"/>
              <a:t>Олимпийских играх </a:t>
            </a:r>
            <a:r>
              <a:rPr lang="ru-RU" sz="1400" dirty="0" smtClean="0"/>
              <a:t>2016 года в </a:t>
            </a:r>
            <a:r>
              <a:rPr lang="ru-RU" sz="1400" dirty="0"/>
              <a:t>мужском </a:t>
            </a:r>
            <a:r>
              <a:rPr lang="ru-RU" sz="1400" dirty="0" smtClean="0"/>
              <a:t>классе байдарок одиночек на дистанции 200 метров  (К1М200)  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10" y="4797152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680" b="0" i="0" u="none" strike="noStrike" kern="1200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1400" dirty="0" smtClean="0"/>
              <a:t>Таблица 6 – Корреляционные взаимосвязи кинематических показателей соревновательной деятельности лодок экипажей </a:t>
            </a:r>
            <a:r>
              <a:rPr lang="ru-RU" sz="1400" dirty="0"/>
              <a:t>финальных заездов, </a:t>
            </a:r>
            <a:r>
              <a:rPr lang="ru-RU" sz="1400" dirty="0" smtClean="0"/>
              <a:t>на этапах </a:t>
            </a:r>
            <a:r>
              <a:rPr lang="ru-RU" sz="1400" dirty="0"/>
              <a:t>Кубков мира </a:t>
            </a:r>
            <a:r>
              <a:rPr lang="ru-RU" sz="1400" dirty="0" smtClean="0"/>
              <a:t>и  </a:t>
            </a:r>
            <a:r>
              <a:rPr lang="ru-RU" sz="1400" dirty="0"/>
              <a:t>Олимпийских играх </a:t>
            </a:r>
            <a:r>
              <a:rPr lang="ru-RU" sz="1400" dirty="0" smtClean="0"/>
              <a:t>2016 года в </a:t>
            </a:r>
            <a:r>
              <a:rPr lang="ru-RU" sz="1400" dirty="0"/>
              <a:t>мужском </a:t>
            </a:r>
            <a:r>
              <a:rPr lang="ru-RU" sz="1400" dirty="0" smtClean="0"/>
              <a:t>классе байдарок одиночек на дистанции 1000 метров  (К1М1000)  </a:t>
            </a:r>
            <a:endParaRPr lang="ru-RU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640" y="1"/>
            <a:ext cx="5080660" cy="3081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806" y="6577429"/>
            <a:ext cx="65864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Примечание: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=0,515, для 5% уровня значимости.</a:t>
            </a:r>
          </a:p>
        </p:txBody>
      </p:sp>
    </p:spTree>
    <p:extLst>
      <p:ext uri="{BB962C8B-B14F-4D97-AF65-F5344CB8AC3E}">
        <p14:creationId xmlns:p14="http://schemas.microsoft.com/office/powerpoint/2010/main" val="411952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41956" y="0"/>
            <a:ext cx="18425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ВЫВОДЫ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28916" y="2283837"/>
            <a:ext cx="897372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Определены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кинематических показателей, характерные для  соревновательной деятельности высококвалифицированных гребцов на байдарках–одиночках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дистанциях 200 и 1000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метров: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дистанции 200 метров максимальные значения скорости лодки достигаются на уровне 60 метров от линии старта, темпа гребли на отрезке 70 метров, а проката лодки за гребок (шаг) к 40 метрам дистанции;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дистанции 1000 метров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максимальные значения скорости лодки достигаются на уровне 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метров от линии старта, темпа гребли на отрезке 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метров, а проката лодки за гребок (шаг) к 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метрам 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дистанции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3838" y="476672"/>
            <a:ext cx="88924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>
              <a:buFontTx/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Выявлены различия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тенденциях многолетних динамик (тренды) средних значений скорости лодок победителей в байдарках-одиночках Олимпийских игр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чемпионатов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мира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2010 года :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положительная динамика  средние значения </a:t>
            </a:r>
            <a:r>
              <a:rPr lang="ru-RU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скорости лодок победителей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мужских  байдарках-одиночках на дистанциях 200 у спортсменов старше 23 лет и спортсменов до 23 лет.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33446" y="4869160"/>
            <a:ext cx="892580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Выявлены достоверные корреляционные взаимосвязи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отдельными кинематическими показателями соревновательной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деятельности: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дистанции 200 метров между средней скоростью лодки и темпом гребли </a:t>
            </a:r>
          </a:p>
          <a:p>
            <a:pPr algn="just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=0,899-0,925);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дистанции 1000 метров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средней скоростью лодки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прокатом лодки за гребок (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=0,812-0,962).  </a:t>
            </a:r>
          </a:p>
        </p:txBody>
      </p:sp>
    </p:spTree>
    <p:extLst>
      <p:ext uri="{BB962C8B-B14F-4D97-AF65-F5344CB8AC3E}">
        <p14:creationId xmlns:p14="http://schemas.microsoft.com/office/powerpoint/2010/main" val="411952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</TotalTime>
  <Words>1370</Words>
  <Application>Microsoft Office PowerPoint</Application>
  <PresentationFormat>Экран (4:3)</PresentationFormat>
  <Paragraphs>417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Arial Cyr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Серафима Д. Голиотто</cp:lastModifiedBy>
  <cp:revision>62</cp:revision>
  <dcterms:created xsi:type="dcterms:W3CDTF">2020-03-23T11:31:16Z</dcterms:created>
  <dcterms:modified xsi:type="dcterms:W3CDTF">2020-04-09T11:12:57Z</dcterms:modified>
</cp:coreProperties>
</file>