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4" r:id="rId2"/>
    <p:sldMasterId id="2147483845" r:id="rId3"/>
  </p:sldMasterIdLst>
  <p:notesMasterIdLst>
    <p:notesMasterId r:id="rId13"/>
  </p:notesMasterIdLst>
  <p:sldIdLst>
    <p:sldId id="298" r:id="rId4"/>
    <p:sldId id="270" r:id="rId5"/>
    <p:sldId id="322" r:id="rId6"/>
    <p:sldId id="323" r:id="rId7"/>
    <p:sldId id="324" r:id="rId8"/>
    <p:sldId id="325" r:id="rId9"/>
    <p:sldId id="326" r:id="rId10"/>
    <p:sldId id="327" r:id="rId11"/>
    <p:sldId id="276" r:id="rId12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9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900" y="-102"/>
      </p:cViewPr>
      <p:guideLst>
        <p:guide orient="horz" pos="312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88;&#1072;&#1073;&#1086;&#1090;&#1072;&#1053;&#1048;&#1056;\&#1082;&#1072;&#1092;&#1053;&#1048;&#1056;\&#1082;&#1072;&#1092;&#1053;&#1048;&#1056;\&#1082;&#1086;&#1090;&#1053;&#1048;&#1056;19\&#1072;&#1085;&#1072;&#1083;&#1080;&#1079;_&#1074;&#1088;&#1077;&#1084;&#1103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88;&#1072;&#1073;&#1086;&#1090;&#1072;&#1053;&#1048;&#1056;\&#1082;&#1072;&#1092;&#1053;&#1048;&#1056;\&#1082;&#1072;&#1092;&#1053;&#1048;&#1056;\&#1082;&#1086;&#1090;&#1053;&#1048;&#1056;19\&#1072;&#1085;&#1072;&#1083;&#1080;&#1079;_&#1074;&#1088;&#1077;&#1084;&#1103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88;&#1072;&#1073;&#1086;&#1090;&#1072;&#1053;&#1048;&#1056;\&#1082;&#1072;&#1092;&#1053;&#1048;&#1056;\&#1082;&#1072;&#1092;&#1053;&#1048;&#1056;\&#1082;&#1086;&#1090;&#1053;&#1048;&#1056;19\&#1072;&#1085;&#1072;&#1083;&#1080;&#1079;_&#1074;&#1088;&#1077;&#1084;&#1103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88;&#1072;&#1073;&#1086;&#1090;&#1072;&#1053;&#1048;&#1056;\&#1082;&#1072;&#1092;&#1053;&#1048;&#1056;\&#1082;&#1072;&#1092;&#1053;&#1048;&#1056;\&#1082;&#1086;&#1090;&#1053;&#1048;&#1056;19\&#1072;&#1085;&#1072;&#1083;&#1080;&#1079;_&#1074;&#1088;&#1077;&#1084;&#1103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0;&#1042;&#1042;&#1057;230-2\Desktop\&#1053;&#1086;&#1074;&#1072;&#1103;%20&#1087;&#1072;&#1087;&#1082;&#1072;%2021\&#1072;&#1085;&#1072;&#1083;&#1080;&#1079;_&#1087;&#1088;&#1086;&#1094;&#1077;&#1085;&#1090;&#1099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0;&#1042;&#1042;&#1057;230-2\Desktop\&#1053;&#1086;&#1074;&#1072;&#1103;%20&#1087;&#1072;&#1087;&#1082;&#1072;%2021\&#1072;&#1085;&#1072;&#1083;&#1080;&#1079;_&#1087;&#1088;&#1086;&#1094;&#1077;&#1085;&#1090;&#1099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0;&#1042;&#1042;&#1057;230-2\Desktop\&#1053;&#1086;&#1074;&#1072;&#1103;%20&#1087;&#1072;&#1087;&#1082;&#1072;%2021\&#1072;&#1085;&#1072;&#1083;&#1080;&#1079;_&#1087;&#1088;&#1086;&#1094;&#1077;&#1085;&#1090;&#1099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0;&#1042;&#1042;&#1057;230-2\Desktop\&#1053;&#1086;&#1074;&#1072;&#1103;%20&#1087;&#1072;&#1087;&#1082;&#1072;%2021\&#1072;&#1085;&#1072;&#1083;&#1080;&#1079;_&#1087;&#1088;&#1086;&#1094;&#1077;&#1085;&#1090;&#1099;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Предварительные соревнования  </a:t>
            </a:r>
          </a:p>
        </c:rich>
      </c:tx>
      <c:layout>
        <c:manualLayout>
          <c:xMode val="edge"/>
          <c:yMode val="edge"/>
          <c:x val="0.24861435185185191"/>
          <c:y val="4.590501792114697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411792929292933"/>
          <c:y val="0.15771819063157669"/>
          <c:w val="0.85588207070707079"/>
          <c:h val="0.5877194727915329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ЧЕдо18_2018!$D$40:$H$40</c:f>
                <c:numCache>
                  <c:formatCode>General</c:formatCode>
                  <c:ptCount val="5"/>
                  <c:pt idx="0">
                    <c:v>6.8948045657581787</c:v>
                  </c:pt>
                  <c:pt idx="1">
                    <c:v>4.6925238411754462</c:v>
                  </c:pt>
                  <c:pt idx="2">
                    <c:v>16.42585979484787</c:v>
                  </c:pt>
                  <c:pt idx="3">
                    <c:v>10.061967004517548</c:v>
                  </c:pt>
                  <c:pt idx="4">
                    <c:v>22.698154770817837</c:v>
                  </c:pt>
                </c:numCache>
              </c:numRef>
            </c:plus>
            <c:minus>
              <c:numRef>
                <c:f>ЧЕдо18_2018!$D$40:$H$40</c:f>
                <c:numCache>
                  <c:formatCode>General</c:formatCode>
                  <c:ptCount val="5"/>
                  <c:pt idx="0">
                    <c:v>6.8948045657581787</c:v>
                  </c:pt>
                  <c:pt idx="1">
                    <c:v>4.6925238411754462</c:v>
                  </c:pt>
                  <c:pt idx="2">
                    <c:v>16.42585979484787</c:v>
                  </c:pt>
                  <c:pt idx="3">
                    <c:v>10.061967004517548</c:v>
                  </c:pt>
                  <c:pt idx="4">
                    <c:v>22.698154770817837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ЧЕдо18_2018!$D$38:$H$38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ЧЕдо18_2018!$D$39:$H$39</c:f>
              <c:numCache>
                <c:formatCode>General</c:formatCode>
                <c:ptCount val="5"/>
                <c:pt idx="0">
                  <c:v>457.50400000000008</c:v>
                </c:pt>
                <c:pt idx="1">
                  <c:v>450.43599999999958</c:v>
                </c:pt>
                <c:pt idx="2">
                  <c:v>454.28799999999978</c:v>
                </c:pt>
                <c:pt idx="3">
                  <c:v>457.52599999999967</c:v>
                </c:pt>
                <c:pt idx="4">
                  <c:v>477.15600000000006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F31-40C9-A6A9-F885B74FDC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844672"/>
        <c:axId val="93369984"/>
      </c:lineChart>
      <c:catAx>
        <c:axId val="11484467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Порядковый номер </a:t>
                </a:r>
              </a:p>
            </c:rich>
          </c:tx>
          <c:layout>
            <c:manualLayout>
              <c:xMode val="edge"/>
              <c:yMode val="edge"/>
              <c:x val="0.39525328282828281"/>
              <c:y val="0.8989169675090253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369984"/>
        <c:crosses val="autoZero"/>
        <c:auto val="1"/>
        <c:lblAlgn val="ctr"/>
        <c:lblOffset val="100"/>
        <c:noMultiLvlLbl val="0"/>
      </c:catAx>
      <c:valAx>
        <c:axId val="93369984"/>
        <c:scaling>
          <c:orientation val="minMax"/>
          <c:max val="510"/>
          <c:min val="4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Время, с</a:t>
                </a:r>
              </a:p>
            </c:rich>
          </c:tx>
          <c:layout>
            <c:manualLayout>
              <c:xMode val="edge"/>
              <c:yMode val="edge"/>
              <c:x val="3.7919731687653495E-3"/>
              <c:y val="0.2697871228919382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484467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r">
              <a:defRPr/>
            </a:pPr>
            <a:r>
              <a:rPr lang="ru-RU"/>
              <a:t>Утешительные и четвертьфинальные соревнования </a:t>
            </a:r>
          </a:p>
        </c:rich>
      </c:tx>
      <c:layout>
        <c:manualLayout>
          <c:xMode val="edge"/>
          <c:yMode val="edge"/>
          <c:x val="0.15510486111111113"/>
          <c:y val="8.911290322580653E-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313080808080808"/>
          <c:y val="0.13136653469850917"/>
          <c:w val="0.85686919191919197"/>
          <c:h val="0.61197999620781218"/>
        </c:manualLayout>
      </c:layout>
      <c:lineChart>
        <c:grouping val="standard"/>
        <c:varyColors val="1"/>
        <c:ser>
          <c:idx val="0"/>
          <c:order val="0"/>
          <c:spPr>
            <a:ln>
              <a:solidFill>
                <a:srgbClr val="FF3399"/>
              </a:solidFill>
            </a:ln>
          </c:spPr>
          <c:marker>
            <c:symbol val="diamond"/>
            <c:size val="13"/>
            <c:spPr>
              <a:solidFill>
                <a:srgbClr val="FF3399"/>
              </a:solidFill>
              <a:ln>
                <a:solidFill>
                  <a:srgbClr val="FF3399"/>
                </a:solidFill>
              </a:ln>
            </c:spPr>
          </c:marker>
          <c:dPt>
            <c:idx val="0"/>
            <c:marker>
              <c:spPr>
                <a:solidFill>
                  <a:srgbClr val="FF3399"/>
                </a:solidFill>
                <a:ln w="9525">
                  <a:solidFill>
                    <a:srgbClr val="FF3399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3399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47-4351-9CA8-56C160D2AD24}"/>
              </c:ext>
            </c:extLst>
          </c:dPt>
          <c:dPt>
            <c:idx val="1"/>
            <c:marker>
              <c:spPr>
                <a:solidFill>
                  <a:srgbClr val="FF3399"/>
                </a:solidFill>
                <a:ln w="9525">
                  <a:solidFill>
                    <a:srgbClr val="FF3399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3399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47-4351-9CA8-56C160D2AD24}"/>
              </c:ext>
            </c:extLst>
          </c:dPt>
          <c:dPt>
            <c:idx val="2"/>
            <c:marker>
              <c:spPr>
                <a:solidFill>
                  <a:srgbClr val="FF3399"/>
                </a:solidFill>
                <a:ln w="9525">
                  <a:solidFill>
                    <a:srgbClr val="FF3399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3399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47-4351-9CA8-56C160D2AD24}"/>
              </c:ext>
            </c:extLst>
          </c:dPt>
          <c:dPt>
            <c:idx val="3"/>
            <c:marker>
              <c:spPr>
                <a:solidFill>
                  <a:srgbClr val="FF3399"/>
                </a:solidFill>
                <a:ln w="9525">
                  <a:solidFill>
                    <a:srgbClr val="FF3399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3399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47-4351-9CA8-56C160D2AD24}"/>
              </c:ext>
            </c:extLst>
          </c:dPt>
          <c:dPt>
            <c:idx val="4"/>
            <c:marker>
              <c:spPr>
                <a:solidFill>
                  <a:srgbClr val="FF3399"/>
                </a:solidFill>
                <a:ln w="9525">
                  <a:solidFill>
                    <a:srgbClr val="FF3399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FF3399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E47-4351-9CA8-56C160D2AD24}"/>
              </c:ext>
            </c:extLst>
          </c:dPt>
          <c:dLbls>
            <c:numFmt formatCode="#,##0.00" sourceLinked="0"/>
            <c:spPr>
              <a:noFill/>
              <a:ln>
                <a:solidFill>
                  <a:srgbClr val="FF3399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ЧЕдо18_2018!$I$40:$M$40</c:f>
                <c:numCache>
                  <c:formatCode>General</c:formatCode>
                  <c:ptCount val="5"/>
                  <c:pt idx="0">
                    <c:v>16.378385756844313</c:v>
                  </c:pt>
                  <c:pt idx="1">
                    <c:v>15.065625332745634</c:v>
                  </c:pt>
                  <c:pt idx="2">
                    <c:v>15.742619117118558</c:v>
                  </c:pt>
                  <c:pt idx="3">
                    <c:v>13.707251608789655</c:v>
                  </c:pt>
                  <c:pt idx="4">
                    <c:v>23.806071004402781</c:v>
                  </c:pt>
                </c:numCache>
              </c:numRef>
            </c:plus>
            <c:minus>
              <c:numRef>
                <c:f>ЧЕдо18_2018!$I$40:$M$40</c:f>
                <c:numCache>
                  <c:formatCode>General</c:formatCode>
                  <c:ptCount val="5"/>
                  <c:pt idx="0">
                    <c:v>16.378385756844313</c:v>
                  </c:pt>
                  <c:pt idx="1">
                    <c:v>15.065625332745634</c:v>
                  </c:pt>
                  <c:pt idx="2">
                    <c:v>15.742619117118558</c:v>
                  </c:pt>
                  <c:pt idx="3">
                    <c:v>13.707251608789655</c:v>
                  </c:pt>
                  <c:pt idx="4">
                    <c:v>23.806071004402781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ЧЕдо18_2018!$I$38:$M$38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ЧЕдо18_2018!$I$39:$M$39</c:f>
              <c:numCache>
                <c:formatCode>General</c:formatCode>
                <c:ptCount val="5"/>
                <c:pt idx="0">
                  <c:v>489.64799999999997</c:v>
                </c:pt>
                <c:pt idx="1">
                  <c:v>483.55333333333357</c:v>
                </c:pt>
                <c:pt idx="2">
                  <c:v>477.0516666666669</c:v>
                </c:pt>
                <c:pt idx="3">
                  <c:v>470.1766666666669</c:v>
                </c:pt>
                <c:pt idx="4">
                  <c:v>480.31833333333338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3E47-4351-9CA8-56C160D2A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4846720"/>
        <c:axId val="93371712"/>
      </c:lineChart>
      <c:catAx>
        <c:axId val="11484672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Порядковый номер </a:t>
                </a:r>
              </a:p>
            </c:rich>
          </c:tx>
          <c:layout>
            <c:manualLayout>
              <c:xMode val="edge"/>
              <c:yMode val="edge"/>
              <c:x val="0.46910659618611883"/>
              <c:y val="0.911576300645617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371712"/>
        <c:crosses val="autoZero"/>
        <c:auto val="1"/>
        <c:lblAlgn val="ctr"/>
        <c:lblOffset val="100"/>
        <c:noMultiLvlLbl val="0"/>
      </c:catAx>
      <c:valAx>
        <c:axId val="93371712"/>
        <c:scaling>
          <c:orientation val="minMax"/>
          <c:max val="510"/>
          <c:min val="4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Время, с </a:t>
                </a:r>
              </a:p>
            </c:rich>
          </c:tx>
          <c:layout>
            <c:manualLayout>
              <c:xMode val="edge"/>
              <c:yMode val="edge"/>
              <c:x val="7.505888156462959E-4"/>
              <c:y val="0.265691051656809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484672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Полуфинальные соревнования </a:t>
            </a:r>
          </a:p>
        </c:rich>
      </c:tx>
      <c:layout>
        <c:manualLayout>
          <c:xMode val="edge"/>
          <c:yMode val="edge"/>
          <c:x val="0.33596442281162903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55924242424243"/>
          <c:y val="0.19556307705716774"/>
          <c:w val="0.85440757575757564"/>
          <c:h val="0.5466761471368979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rgbClr val="00B050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ЧЕдо18_2018!$N$40:$Q$40</c:f>
                <c:numCache>
                  <c:formatCode>General</c:formatCode>
                  <c:ptCount val="4"/>
                  <c:pt idx="0">
                    <c:v>6.6973686375073305</c:v>
                  </c:pt>
                  <c:pt idx="1">
                    <c:v>11.806532796154304</c:v>
                  </c:pt>
                  <c:pt idx="2">
                    <c:v>5.7653878158079346</c:v>
                  </c:pt>
                  <c:pt idx="3">
                    <c:v>9.0560565369260075</c:v>
                  </c:pt>
                </c:numCache>
              </c:numRef>
            </c:plus>
            <c:minus>
              <c:numRef>
                <c:f>ЧЕдо18_2018!$N$40:$Q$40</c:f>
                <c:numCache>
                  <c:formatCode>General</c:formatCode>
                  <c:ptCount val="4"/>
                  <c:pt idx="0">
                    <c:v>6.6973686375073305</c:v>
                  </c:pt>
                  <c:pt idx="1">
                    <c:v>11.806532796154304</c:v>
                  </c:pt>
                  <c:pt idx="2">
                    <c:v>5.7653878158079346</c:v>
                  </c:pt>
                  <c:pt idx="3">
                    <c:v>9.0560565369260075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ЧЕдо18_2018!$N$38:$Q$38</c:f>
              <c:strCache>
                <c:ptCount val="4"/>
                <c:pt idx="0">
                  <c:v> C\D 1</c:v>
                </c:pt>
                <c:pt idx="1">
                  <c:v> C\D 2</c:v>
                </c:pt>
                <c:pt idx="2">
                  <c:v> A\B 1</c:v>
                </c:pt>
                <c:pt idx="3">
                  <c:v> A\B 2</c:v>
                </c:pt>
              </c:strCache>
            </c:strRef>
          </c:cat>
          <c:val>
            <c:numRef>
              <c:f>ЧЕдо18_2018!$N$39:$Q$39</c:f>
              <c:numCache>
                <c:formatCode>General</c:formatCode>
                <c:ptCount val="4"/>
                <c:pt idx="0">
                  <c:v>443.18666666666672</c:v>
                </c:pt>
                <c:pt idx="1">
                  <c:v>439.98833333333334</c:v>
                </c:pt>
                <c:pt idx="2">
                  <c:v>429.28166666666675</c:v>
                </c:pt>
                <c:pt idx="3">
                  <c:v>434.9699999999998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5C2-4ADC-9F58-AAFF5BA839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749824"/>
        <c:axId val="114762880"/>
      </c:lineChart>
      <c:catAx>
        <c:axId val="11674982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Официальные названия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4762880"/>
        <c:crosses val="autoZero"/>
        <c:auto val="1"/>
        <c:lblAlgn val="ctr"/>
        <c:lblOffset val="100"/>
        <c:noMultiLvlLbl val="0"/>
      </c:catAx>
      <c:valAx>
        <c:axId val="114762880"/>
        <c:scaling>
          <c:orientation val="minMax"/>
          <c:max val="460"/>
          <c:min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Время, с</a:t>
                </a:r>
              </a:p>
            </c:rich>
          </c:tx>
          <c:layout>
            <c:manualLayout>
              <c:xMode val="edge"/>
              <c:yMode val="edge"/>
              <c:x val="4.1098013090463915E-3"/>
              <c:y val="0.3036838474914399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6749824"/>
        <c:crosses val="autoZero"/>
        <c:crossBetween val="between"/>
        <c:majorUnit val="10"/>
      </c:valAx>
      <c:spPr>
        <a:noFill/>
        <a:ln>
          <a:solidFill>
            <a:srgbClr val="00B050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Финальные соревнования</a:t>
            </a:r>
          </a:p>
        </c:rich>
      </c:tx>
      <c:layout>
        <c:manualLayout>
          <c:xMode val="edge"/>
          <c:yMode val="edge"/>
          <c:x val="0.37040410001063045"/>
          <c:y val="9.18602349567747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458131313131317"/>
          <c:y val="0.15939078716077931"/>
          <c:w val="0.85541868686868672"/>
          <c:h val="0.6197359689040576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ЧЕдо18_2018!$R$40:$U$40</c:f>
                <c:numCache>
                  <c:formatCode>General</c:formatCode>
                  <c:ptCount val="4"/>
                  <c:pt idx="0">
                    <c:v>5.353503525729657</c:v>
                  </c:pt>
                  <c:pt idx="1">
                    <c:v>9.3717248501365304</c:v>
                  </c:pt>
                  <c:pt idx="2">
                    <c:v>5.2552618076235484</c:v>
                  </c:pt>
                  <c:pt idx="3">
                    <c:v>9.6032794745684082</c:v>
                  </c:pt>
                </c:numCache>
              </c:numRef>
            </c:plus>
            <c:minus>
              <c:numRef>
                <c:f>ЧЕдо18_2018!$R$40:$U$40</c:f>
                <c:numCache>
                  <c:formatCode>General</c:formatCode>
                  <c:ptCount val="4"/>
                  <c:pt idx="0">
                    <c:v>5.353503525729657</c:v>
                  </c:pt>
                  <c:pt idx="1">
                    <c:v>9.3717248501365304</c:v>
                  </c:pt>
                  <c:pt idx="2">
                    <c:v>5.2552618076235484</c:v>
                  </c:pt>
                  <c:pt idx="3">
                    <c:v>9.6032794745684082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ЧЕдо18_2018!$R$38:$U$38</c:f>
              <c:strCache>
                <c:ptCount val="4"/>
                <c:pt idx="0">
                  <c:v> D</c:v>
                </c:pt>
                <c:pt idx="1">
                  <c:v> C</c:v>
                </c:pt>
                <c:pt idx="2">
                  <c:v> B</c:v>
                </c:pt>
                <c:pt idx="3">
                  <c:v> A</c:v>
                </c:pt>
              </c:strCache>
            </c:strRef>
          </c:cat>
          <c:val>
            <c:numRef>
              <c:f>ЧЕдо18_2018!$R$39:$U$39</c:f>
              <c:numCache>
                <c:formatCode>General</c:formatCode>
                <c:ptCount val="4"/>
                <c:pt idx="0">
                  <c:v>442.4699999999998</c:v>
                </c:pt>
                <c:pt idx="1">
                  <c:v>443.88666666666671</c:v>
                </c:pt>
                <c:pt idx="2">
                  <c:v>436.54166666666697</c:v>
                </c:pt>
                <c:pt idx="3">
                  <c:v>451.66833333333358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48-41FD-99FE-6C060CA2F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51360"/>
        <c:axId val="114764608"/>
      </c:lineChart>
      <c:catAx>
        <c:axId val="11675136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Официальные названия </a:t>
                </a:r>
              </a:p>
            </c:rich>
          </c:tx>
          <c:layout>
            <c:manualLayout>
              <c:xMode val="edge"/>
              <c:yMode val="edge"/>
              <c:x val="0.44640135682504695"/>
              <c:y val="0.9228368663001156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4764608"/>
        <c:crosses val="autoZero"/>
        <c:auto val="1"/>
        <c:lblAlgn val="ctr"/>
        <c:lblOffset val="100"/>
        <c:noMultiLvlLbl val="0"/>
      </c:catAx>
      <c:valAx>
        <c:axId val="114764608"/>
        <c:scaling>
          <c:orientation val="minMax"/>
          <c:max val="470"/>
          <c:min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 Время, с</a:t>
                </a:r>
              </a:p>
            </c:rich>
          </c:tx>
          <c:layout>
            <c:manualLayout>
              <c:xMode val="edge"/>
              <c:yMode val="edge"/>
              <c:x val="9.4823232323232353E-4"/>
              <c:y val="0.2923909745923398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6751360"/>
        <c:crosses val="autoZero"/>
        <c:crossBetween val="between"/>
        <c:majorUnit val="10"/>
      </c:valAx>
      <c:spPr>
        <a:noFill/>
        <a:ln>
          <a:solidFill>
            <a:srgbClr val="00B050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Предварительные соревнования </a:t>
            </a:r>
          </a:p>
        </c:rich>
      </c:tx>
      <c:layout>
        <c:manualLayout>
          <c:xMode val="edge"/>
          <c:yMode val="edge"/>
          <c:x val="0.1843189814814814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495601851851852"/>
          <c:y val="0.12734973403635391"/>
          <c:w val="0.83504398148148151"/>
          <c:h val="0.6427773297491039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ЧЕдо18_2018!$C$39:$G$39</c:f>
                <c:numCache>
                  <c:formatCode>General</c:formatCode>
                  <c:ptCount val="5"/>
                  <c:pt idx="0">
                    <c:v>1.3143144349640297</c:v>
                  </c:pt>
                  <c:pt idx="1">
                    <c:v>0.93730700787649579</c:v>
                  </c:pt>
                  <c:pt idx="2">
                    <c:v>3.0954635163259208</c:v>
                  </c:pt>
                  <c:pt idx="3">
                    <c:v>1.9490157088012967</c:v>
                  </c:pt>
                  <c:pt idx="4">
                    <c:v>3.9882152182043242</c:v>
                  </c:pt>
                </c:numCache>
              </c:numRef>
            </c:plus>
            <c:minus>
              <c:numRef>
                <c:f>ЧЕдо18_2018!$C$39:$G$39</c:f>
                <c:numCache>
                  <c:formatCode>General</c:formatCode>
                  <c:ptCount val="5"/>
                  <c:pt idx="0">
                    <c:v>1.3143144349640297</c:v>
                  </c:pt>
                  <c:pt idx="1">
                    <c:v>0.93730700787649579</c:v>
                  </c:pt>
                  <c:pt idx="2">
                    <c:v>3.0954635163259208</c:v>
                  </c:pt>
                  <c:pt idx="3">
                    <c:v>1.9490157088012967</c:v>
                  </c:pt>
                  <c:pt idx="4">
                    <c:v>3.9882152182043242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ЧЕдо18_2018!$C$37:$G$37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ЧЕдо18_2018!$C$38:$G$38</c:f>
              <c:numCache>
                <c:formatCode>General</c:formatCode>
                <c:ptCount val="5"/>
                <c:pt idx="0">
                  <c:v>88.648950152087764</c:v>
                </c:pt>
                <c:pt idx="1">
                  <c:v>90.031699485589996</c:v>
                </c:pt>
                <c:pt idx="2">
                  <c:v>89.350086740180828</c:v>
                </c:pt>
                <c:pt idx="3">
                  <c:v>88.663130786668788</c:v>
                </c:pt>
                <c:pt idx="4">
                  <c:v>85.134363262513574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71A-49DC-A615-3DF0331834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2082816"/>
        <c:axId val="93324416"/>
      </c:lineChart>
      <c:catAx>
        <c:axId val="12208281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Порядковый номер </a:t>
                </a:r>
              </a:p>
            </c:rich>
          </c:tx>
          <c:layout>
            <c:manualLayout>
              <c:xMode val="edge"/>
              <c:yMode val="edge"/>
              <c:x val="0.37186111111111131"/>
              <c:y val="0.922222222222222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324416"/>
        <c:crosses val="autoZero"/>
        <c:auto val="1"/>
        <c:lblAlgn val="ctr"/>
        <c:lblOffset val="100"/>
        <c:noMultiLvlLbl val="0"/>
      </c:catAx>
      <c:valAx>
        <c:axId val="93324416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Относительное отклонение, % </a:t>
                </a:r>
              </a:p>
            </c:rich>
          </c:tx>
          <c:layout>
            <c:manualLayout>
              <c:xMode val="edge"/>
              <c:yMode val="edge"/>
              <c:x val="0"/>
              <c:y val="0.1626814516129032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08281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Утешительные и четвертьфинальные соревнования  </a:t>
            </a:r>
          </a:p>
        </c:rich>
      </c:tx>
      <c:layout>
        <c:manualLayout>
          <c:xMode val="edge"/>
          <c:yMode val="edge"/>
          <c:x val="0.1136881944444444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093564814814814"/>
          <c:y val="0.12717864085816977"/>
          <c:w val="0.81906435185185189"/>
          <c:h val="0.6396738351254480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3399"/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rgbClr val="FF3399"/>
              </a:solidFill>
              <a:ln w="9525">
                <a:solidFill>
                  <a:srgbClr val="FF3399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ЧЕдо18_2018!$H$39:$L$39</c:f>
                <c:numCache>
                  <c:formatCode>General</c:formatCode>
                  <c:ptCount val="5"/>
                  <c:pt idx="0">
                    <c:v>2.6977375902123897</c:v>
                  </c:pt>
                  <c:pt idx="1">
                    <c:v>2.589266650891608</c:v>
                  </c:pt>
                  <c:pt idx="2">
                    <c:v>2.6953830733278585</c:v>
                  </c:pt>
                  <c:pt idx="3">
                    <c:v>2.5187717659695692</c:v>
                  </c:pt>
                  <c:pt idx="4">
                    <c:v>4.060353859192305</c:v>
                  </c:pt>
                </c:numCache>
              </c:numRef>
            </c:plus>
            <c:minus>
              <c:numRef>
                <c:f>ЧЕдо18_2018!$H$39:$L$39</c:f>
                <c:numCache>
                  <c:formatCode>General</c:formatCode>
                  <c:ptCount val="5"/>
                  <c:pt idx="0">
                    <c:v>2.6977375902123897</c:v>
                  </c:pt>
                  <c:pt idx="1">
                    <c:v>2.589266650891608</c:v>
                  </c:pt>
                  <c:pt idx="2">
                    <c:v>2.6953830733278585</c:v>
                  </c:pt>
                  <c:pt idx="3">
                    <c:v>2.5187717659695692</c:v>
                  </c:pt>
                  <c:pt idx="4">
                    <c:v>4.060353859192305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ЧЕдо18_2018!$H$37:$L$37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ЧЕдо18_2018!$H$38:$L$38</c:f>
              <c:numCache>
                <c:formatCode>General</c:formatCode>
                <c:ptCount val="5"/>
                <c:pt idx="0">
                  <c:v>82.8867597910547</c:v>
                </c:pt>
                <c:pt idx="1">
                  <c:v>83.925599005979194</c:v>
                </c:pt>
                <c:pt idx="2">
                  <c:v>85.075382615695943</c:v>
                </c:pt>
                <c:pt idx="3">
                  <c:v>86.305361592228095</c:v>
                </c:pt>
                <c:pt idx="4">
                  <c:v>84.592948429620748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37E-4AD9-AFE3-2DE4C1AE6B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2084352"/>
        <c:axId val="93326144"/>
      </c:lineChart>
      <c:catAx>
        <c:axId val="12208435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Порядковый номер </a:t>
                </a:r>
              </a:p>
            </c:rich>
          </c:tx>
          <c:layout>
            <c:manualLayout>
              <c:xMode val="edge"/>
              <c:yMode val="edge"/>
              <c:x val="0.39686111111111133"/>
              <c:y val="0.9227586206896554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326144"/>
        <c:crosses val="autoZero"/>
        <c:auto val="1"/>
        <c:lblAlgn val="ctr"/>
        <c:lblOffset val="100"/>
        <c:noMultiLvlLbl val="0"/>
      </c:catAx>
      <c:valAx>
        <c:axId val="93326144"/>
        <c:scaling>
          <c:orientation val="minMax"/>
          <c:max val="89"/>
          <c:min val="7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Относительное отклонение, % </a:t>
                </a:r>
              </a:p>
            </c:rich>
          </c:tx>
          <c:layout>
            <c:manualLayout>
              <c:xMode val="edge"/>
              <c:yMode val="edge"/>
              <c:x val="0"/>
              <c:y val="0.2896980286738351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084352"/>
        <c:crosses val="autoZero"/>
        <c:crossBetween val="between"/>
        <c:majorUnit val="1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Полуфинальные соревнования </a:t>
            </a:r>
          </a:p>
        </c:rich>
      </c:tx>
      <c:layout>
        <c:manualLayout>
          <c:xMode val="edge"/>
          <c:yMode val="edge"/>
          <c:x val="0.29486111111111118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632199074074075"/>
          <c:y val="0.12593366738248629"/>
          <c:w val="0.83367800925925928"/>
          <c:h val="0.6074157706093189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ЧЕдо18_2018!$M$39:$P$39</c:f>
                <c:numCache>
                  <c:formatCode>General</c:formatCode>
                  <c:ptCount val="4"/>
                  <c:pt idx="0">
                    <c:v>1.3567511909683101</c:v>
                  </c:pt>
                  <c:pt idx="1">
                    <c:v>2.4121082900185473</c:v>
                  </c:pt>
                  <c:pt idx="2">
                    <c:v>1.261023696181667</c:v>
                  </c:pt>
                  <c:pt idx="3">
                    <c:v>1.887971138815036</c:v>
                  </c:pt>
                </c:numCache>
              </c:numRef>
            </c:plus>
            <c:minus>
              <c:numRef>
                <c:f>ЧЕдо18_2018!$M$39:$P$39</c:f>
                <c:numCache>
                  <c:formatCode>General</c:formatCode>
                  <c:ptCount val="4"/>
                  <c:pt idx="0">
                    <c:v>1.3567511909683101</c:v>
                  </c:pt>
                  <c:pt idx="1">
                    <c:v>2.4121082900185473</c:v>
                  </c:pt>
                  <c:pt idx="2">
                    <c:v>1.261023696181667</c:v>
                  </c:pt>
                  <c:pt idx="3">
                    <c:v>1.887971138815036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ЧЕдо18_2018!$M$37:$P$37</c:f>
              <c:strCache>
                <c:ptCount val="4"/>
                <c:pt idx="0">
                  <c:v> C\D 1</c:v>
                </c:pt>
                <c:pt idx="1">
                  <c:v> C\D 2</c:v>
                </c:pt>
                <c:pt idx="2">
                  <c:v> A\B 1</c:v>
                </c:pt>
                <c:pt idx="3">
                  <c:v> A\B 2</c:v>
                </c:pt>
              </c:strCache>
            </c:strRef>
          </c:cat>
          <c:val>
            <c:numRef>
              <c:f>ЧЕдо18_2018!$M$38:$P$38</c:f>
              <c:numCache>
                <c:formatCode>General</c:formatCode>
                <c:ptCount val="4"/>
                <c:pt idx="0">
                  <c:v>91.51352005223022</c:v>
                </c:pt>
                <c:pt idx="1">
                  <c:v>92.215466890963953</c:v>
                </c:pt>
                <c:pt idx="2">
                  <c:v>94.474238251037775</c:v>
                </c:pt>
                <c:pt idx="3">
                  <c:v>93.257573958432161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867-4D3E-9E4D-1AA04EAAC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2364928"/>
        <c:axId val="93327872"/>
      </c:lineChart>
      <c:catAx>
        <c:axId val="1223649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Официальные названия  </a:t>
                </a:r>
              </a:p>
            </c:rich>
          </c:tx>
          <c:layout>
            <c:manualLayout>
              <c:xMode val="edge"/>
              <c:yMode val="edge"/>
              <c:x val="0.34172726951917842"/>
              <c:y val="0.921717403348363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327872"/>
        <c:crosses val="autoZero"/>
        <c:auto val="1"/>
        <c:lblAlgn val="ctr"/>
        <c:lblOffset val="100"/>
        <c:noMultiLvlLbl val="0"/>
      </c:catAx>
      <c:valAx>
        <c:axId val="93327872"/>
        <c:scaling>
          <c:orientation val="minMax"/>
          <c:max val="96"/>
          <c:min val="8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Относительное отклонение, % </a:t>
                </a:r>
              </a:p>
            </c:rich>
          </c:tx>
          <c:layout>
            <c:manualLayout>
              <c:xMode val="edge"/>
              <c:yMode val="edge"/>
              <c:x val="0"/>
              <c:y val="0.1963602150537634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36492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Финальные соревнования </a:t>
            </a:r>
          </a:p>
        </c:rich>
      </c:tx>
      <c:layout>
        <c:manualLayout>
          <c:xMode val="edge"/>
          <c:yMode val="edge"/>
          <c:x val="0.3162236111111111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123356481481481"/>
          <c:y val="0.13162473252122359"/>
          <c:w val="0.81876643518518522"/>
          <c:h val="0.6390309139784946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ash"/>
            <c:size val="2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ЧЕдо18_2018!$Q$39:$T$39</c:f>
                <c:numCache>
                  <c:formatCode>General</c:formatCode>
                  <c:ptCount val="4"/>
                  <c:pt idx="0">
                    <c:v>1.113805808483544</c:v>
                  </c:pt>
                  <c:pt idx="1">
                    <c:v>1.9188835755421381</c:v>
                  </c:pt>
                  <c:pt idx="2">
                    <c:v>1.106226592060914</c:v>
                  </c:pt>
                  <c:pt idx="3">
                    <c:v>1.877772851347177</c:v>
                  </c:pt>
                </c:numCache>
              </c:numRef>
            </c:plus>
            <c:minus>
              <c:numRef>
                <c:f>ЧЕдо18_2018!$Q$39:$T$39</c:f>
                <c:numCache>
                  <c:formatCode>General</c:formatCode>
                  <c:ptCount val="4"/>
                  <c:pt idx="0">
                    <c:v>1.113805808483544</c:v>
                  </c:pt>
                  <c:pt idx="1">
                    <c:v>1.9188835755421381</c:v>
                  </c:pt>
                  <c:pt idx="2">
                    <c:v>1.106226592060914</c:v>
                  </c:pt>
                  <c:pt idx="3">
                    <c:v>1.877772851347177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ЧЕдо18_2018!$Q$37:$T$37</c:f>
              <c:strCache>
                <c:ptCount val="4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</c:strCache>
            </c:strRef>
          </c:cat>
          <c:val>
            <c:numRef>
              <c:f>ЧЕдо18_2018!$Q$38:$T$38</c:f>
              <c:numCache>
                <c:formatCode>General</c:formatCode>
                <c:ptCount val="4"/>
                <c:pt idx="0">
                  <c:v>91.655860963404848</c:v>
                </c:pt>
                <c:pt idx="1">
                  <c:v>91.385902175363839</c:v>
                </c:pt>
                <c:pt idx="2">
                  <c:v>92.900282954534859</c:v>
                </c:pt>
                <c:pt idx="3">
                  <c:v>89.811532100361219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41F-49EB-827F-DDF35A4335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2365952"/>
        <c:axId val="93329600"/>
      </c:lineChart>
      <c:catAx>
        <c:axId val="12236595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Официальные названия </a:t>
                </a:r>
              </a:p>
            </c:rich>
          </c:tx>
          <c:layout>
            <c:manualLayout>
              <c:xMode val="edge"/>
              <c:yMode val="edge"/>
              <c:x val="0.39686111111111133"/>
              <c:y val="0.922222222222222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3329600"/>
        <c:crosses val="autoZero"/>
        <c:auto val="1"/>
        <c:lblAlgn val="ctr"/>
        <c:lblOffset val="100"/>
        <c:noMultiLvlLbl val="0"/>
      </c:catAx>
      <c:valAx>
        <c:axId val="93329600"/>
        <c:scaling>
          <c:orientation val="minMax"/>
          <c:min val="8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Относительное отклонение, % </a:t>
                </a:r>
              </a:p>
            </c:rich>
          </c:tx>
          <c:layout>
            <c:manualLayout>
              <c:xMode val="edge"/>
              <c:yMode val="edge"/>
              <c:x val="1.2563657407407407E-2"/>
              <c:y val="0.1330770609318996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223659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solidFill>
        <a:srgbClr val="10CF9B"/>
      </a:solidFill>
      <a:prstDash val="solid"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C81675B-BF7F-4A11-93BA-A9B0A55433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558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4"/>
            <a:chExt cx="5758" cy="4316"/>
          </a:xfrm>
        </p:grpSpPr>
        <p:grpSp>
          <p:nvGrpSpPr>
            <p:cNvPr id="7270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270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0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71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71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271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7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781300"/>
            <a:ext cx="8353425" cy="2592388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Эргометрические показатели, как один из критериев оценки специальной выносливости гребцов разного возраста </a:t>
            </a:r>
          </a:p>
        </p:txBody>
      </p:sp>
      <p:sp>
        <p:nvSpPr>
          <p:cNvPr id="7272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60350"/>
            <a:ext cx="8135938" cy="9080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" charset="0"/>
              </a:defRPr>
            </a:lvl1pPr>
          </a:lstStyle>
          <a:p>
            <a:pPr lvl="0"/>
            <a:r>
              <a:rPr lang="ru-RU" altLang="ru-RU" noProof="0" smtClean="0"/>
              <a:t>Загоровский В.А., студент 5 курса БГУФК</a:t>
            </a:r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5734050"/>
            <a:ext cx="9144000" cy="863600"/>
          </a:xfrm>
        </p:spPr>
        <p:txBody>
          <a:bodyPr/>
          <a:lstStyle>
            <a:lvl1pPr algn="r">
              <a:defRPr sz="2800">
                <a:latin typeface="Arial" charset="0"/>
              </a:defRPr>
            </a:lvl1pPr>
          </a:lstStyle>
          <a:p>
            <a:pPr algn="l"/>
            <a:r>
              <a:rPr lang="ru-RU" altLang="ru-RU"/>
              <a:t>Руководитель: к.п.н., доцент кафедры ВТВС </a:t>
            </a:r>
          </a:p>
          <a:p>
            <a:r>
              <a:rPr lang="ru-RU" altLang="ru-RU"/>
              <a:t>Сируц А.Л.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0" grpId="0"/>
      <p:bldP spid="7272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3BBC6-3A23-4518-B026-FEBBC23173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3791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B0112-C379-490A-BF89-F678531A3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974403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A99650-2DD0-4480-BEAF-653AC8279F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7041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26357813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144922706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154110820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5127013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89557965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386840767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24867974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EDBDD-9AD7-4079-BF84-C8F930DF2D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6095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269927899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7826101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25273461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1240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22141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Рис. 5</a:t>
            </a:r>
          </a:p>
        </p:txBody>
      </p:sp>
    </p:spTree>
    <p:extLst>
      <p:ext uri="{BB962C8B-B14F-4D97-AF65-F5344CB8AC3E}">
        <p14:creationId xmlns:p14="http://schemas.microsoft.com/office/powerpoint/2010/main" val="20009376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4/10/2020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altLang="ru-RU" smtClean="0"/>
              <a:t>Руководитель: к.п.н., доцент кафедры ВТВС </a:t>
            </a:r>
          </a:p>
          <a:p>
            <a:r>
              <a:rPr lang="ru-RU" altLang="ru-RU" smtClean="0"/>
              <a:t>Сируц А.Л.</a:t>
            </a:r>
            <a:endParaRPr lang="ru-RU" alt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DBDD-9AD7-4079-BF84-C8F930DF2D5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570F-FCBD-49FB-B2A9-8DECD080AB0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1A0B-0CD9-464D-B5E5-4ECFE904F03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2700-7B60-467F-9403-CB96ECC450C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1A2D8-DCB4-49B1-AF79-89D5229D6E1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E570F-FCBD-49FB-B2A9-8DECD080AB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050459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27CA-002A-44F1-A7BE-628E09348C0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314B49-1C50-4E14-848E-F27ED36757C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C432-66BC-4820-8DE3-D3F6767282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BBC6-3A23-4518-B026-FEBBC231730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0112-C379-490A-BF89-F678531A382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61A0B-0CD9-464D-B5E5-4ECFE904F0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58739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62700-7B60-467F-9403-CB96ECC450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89795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1A2D8-DCB4-49B1-AF79-89D5229D6E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870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227CA-002A-44F1-A7BE-628E09348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99726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14B49-1C50-4E14-848E-F27ED36757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30359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5C432-66BC-4820-8DE3-D3F6767282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3956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68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6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6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BE0C739E-63A8-4F13-85FC-0BA896EA82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36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497888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Динамика эргометрических показателей по данным 10-ти лучших результатов мирового рейтинга на дистанции 2000 м на гребном эргометре "</a:t>
            </a:r>
            <a:r>
              <a:rPr lang="en-US" altLang="ru-RU" smtClean="0"/>
              <a:t>Concept II</a:t>
            </a:r>
            <a:r>
              <a:rPr lang="ru-RU" altLang="ru-RU" smtClean="0"/>
              <a:t>" у мужчин до 18 лет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latin typeface="+mn-lt"/>
              </a:defRPr>
            </a:lvl1pPr>
          </a:lstStyle>
          <a:p>
            <a:r>
              <a:rPr lang="ru-RU" altLang="ru-RU"/>
              <a:t>Рис. 5</a:t>
            </a:r>
          </a:p>
        </p:txBody>
      </p:sp>
      <p:sp>
        <p:nvSpPr>
          <p:cNvPr id="8704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 userDrawn="1"/>
        </p:nvGraphicFramePr>
        <p:xfrm>
          <a:off x="0" y="1844675"/>
          <a:ext cx="91440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4" r:id="rId14" imgW="4611669" imgH="2921711" progId="">
                  <p:embed/>
                </p:oleObj>
              </mc:Choice>
              <mc:Fallback>
                <p:oleObj r:id="rId14" imgW="4611669" imgH="2921711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-6000"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91440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2pPr>
      <a:lvl3pPr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3pPr>
      <a:lvl4pPr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4pPr>
      <a:lvl5pPr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5pPr>
      <a:lvl6pPr marL="457200"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6pPr>
      <a:lvl7pPr marL="914400"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7pPr>
      <a:lvl8pPr marL="1371600"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8pPr>
      <a:lvl9pPr marL="1828800" indent="539750" algn="l" rtl="0" fontAlgn="base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0C739E-63A8-4F13-85FC-0BA896EA829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6.xml"/><Relationship Id="rId7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0" y="4714884"/>
            <a:ext cx="4249736" cy="108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3pPr>
            <a:lvl4pPr marL="1600200" indent="-228600" algn="ctr">
              <a:spcBef>
                <a:spcPct val="20000"/>
              </a:spcBef>
              <a:buClr>
                <a:schemeClr val="tx1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9pPr>
          </a:lstStyle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Исполнитель: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студент 4 курса,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СПФ МВС, группа 242,</a:t>
            </a:r>
          </a:p>
          <a:p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Побитко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Александра Александровна</a:t>
            </a:r>
          </a:p>
          <a:p>
            <a:endParaRPr lang="ru-RU" altLang="ru-RU" sz="1800" b="1" dirty="0">
              <a:latin typeface="Tahoma" pitchFamily="34" charset="0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211800" y="445314"/>
            <a:ext cx="864235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СПОРТА И ТУРИЗМА РЕСПУБЛИКИ БЕЛАРУСЬ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УЧРЕЖДЕНИЕ ОБРАЗОВАНИЯ «БЕЛОРУССКИЙ ГОСУДАРСТВЕННЫЙ УНИВЕРСИТЕТ ФИЗИЧЕСКОЙ КУЛЬТУРЫ»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водных видов спорта</a:t>
            </a:r>
          </a:p>
          <a:p>
            <a:endParaRPr lang="ru-RU" altLang="ru-RU" b="1" dirty="0" smtClean="0"/>
          </a:p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ПРЕЗЕНТАЦИЯ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ДОКЛАДА</a:t>
            </a:r>
            <a:endParaRPr lang="ru-RU" alt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altLang="ru-RU" sz="2400" b="1" dirty="0"/>
          </a:p>
          <a:p>
            <a:pPr algn="ctr"/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тему: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ru-RU" sz="2400" b="1" dirty="0"/>
              <a:t>Время прохождения соревновательной дистанции 2000 метров на чемпионате Европы по гребле академической среди юниоров до 18 </a:t>
            </a:r>
            <a:r>
              <a:rPr lang="ru-RU" sz="2400" b="1" dirty="0" smtClean="0"/>
              <a:t>лет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alt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8769" name="Rectangle 1"/>
          <p:cNvSpPr>
            <a:spLocks noChangeArrowheads="1"/>
          </p:cNvSpPr>
          <p:nvPr/>
        </p:nvSpPr>
        <p:spPr bwMode="auto">
          <a:xfrm>
            <a:off x="4357686" y="4647823"/>
            <a:ext cx="4214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Руководител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Профессор кафедры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Кандидат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пед.наук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доцент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Сируц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Андрей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Леонидович</a:t>
            </a: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Рапацевич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Александр Аркадьевич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357166"/>
            <a:ext cx="8929718" cy="6264275"/>
          </a:xfrm>
        </p:spPr>
        <p:txBody>
          <a:bodyPr anchor="t"/>
          <a:lstStyle/>
          <a:p>
            <a:r>
              <a:rPr lang="ru-RU" alt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Цель исследования: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разработать модельные показатели многолетней стратегии подготовки и технико-тактической подготовленности высококвалифицированных экипажей в водно-технических видах спорта по результатам их соревновательной деятельности.</a:t>
            </a:r>
          </a:p>
          <a:p>
            <a:pPr>
              <a:buNone/>
            </a:pPr>
            <a:endParaRPr lang="ru-RU" altLang="ru-RU" sz="2400" dirty="0" smtClean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altLang="ru-RU" sz="2400" dirty="0">
              <a:effectLst/>
            </a:endParaRPr>
          </a:p>
        </p:txBody>
      </p:sp>
      <p:pic>
        <p:nvPicPr>
          <p:cNvPr id="3" name="Рисунок 2" descr="гребб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6"/>
            <a:ext cx="4071934" cy="30765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500726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Объект исследования: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соревновательная деятельность и технико-тактическая подготовленность спортсменов, специализирующихся в водно-технических видах спорта.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Предмет исследования: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Официальные результаты на соревновательной дистанции 2000 метров на чемпионатах Европы и Мира по гребле академической 2018 - 2019 года среди юниоров до 18 лет.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исследования: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Дескриптивная программа анализа данных позволила получить расширенную описательную статистику времени прохождения соревновательной дистанции 2000 метров юниорами до 18 лет на чемпионате Европы 2018 года в олимпийском классе лодок-одиночек.</a:t>
            </a:r>
          </a:p>
          <a:p>
            <a:endParaRPr lang="ru-RU" dirty="0"/>
          </a:p>
        </p:txBody>
      </p:sp>
      <p:pic>
        <p:nvPicPr>
          <p:cNvPr id="4" name="Рисунок 3" descr="гребб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572008"/>
            <a:ext cx="4254763" cy="32147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714356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714356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57158" y="2928934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43438" y="2928934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5286388"/>
            <a:ext cx="8429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Рисунок 1 – Время прохождения соревновательной дистанции 2000 метров юниорами до 18 лет на чемпионате Европы 2018 года</a:t>
            </a:r>
          </a:p>
          <a:p>
            <a:endParaRPr lang="ru-RU" dirty="0"/>
          </a:p>
        </p:txBody>
      </p:sp>
      <p:pic>
        <p:nvPicPr>
          <p:cNvPr id="8" name="Рисунок 7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572140"/>
            <a:ext cx="1285860" cy="1285860"/>
          </a:xfrm>
          <a:prstGeom prst="rect">
            <a:avLst/>
          </a:prstGeom>
        </p:spPr>
      </p:pic>
      <p:pic>
        <p:nvPicPr>
          <p:cNvPr id="10" name="Рисунок 9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7620" y="5572140"/>
            <a:ext cx="1285860" cy="1285860"/>
          </a:xfrm>
          <a:prstGeom prst="rect">
            <a:avLst/>
          </a:prstGeom>
        </p:spPr>
      </p:pic>
      <p:pic>
        <p:nvPicPr>
          <p:cNvPr id="11" name="Рисунок 10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4942" y="5572140"/>
            <a:ext cx="1285860" cy="1285860"/>
          </a:xfrm>
          <a:prstGeom prst="rect">
            <a:avLst/>
          </a:prstGeom>
        </p:spPr>
      </p:pic>
      <p:pic>
        <p:nvPicPr>
          <p:cNvPr id="12" name="Рисунок 11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72264" y="5572140"/>
            <a:ext cx="1285860" cy="1285860"/>
          </a:xfrm>
          <a:prstGeom prst="rect">
            <a:avLst/>
          </a:prstGeom>
        </p:spPr>
      </p:pic>
      <p:pic>
        <p:nvPicPr>
          <p:cNvPr id="13" name="Рисунок 12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8140" y="5572140"/>
            <a:ext cx="1285860" cy="1285860"/>
          </a:xfrm>
          <a:prstGeom prst="rect">
            <a:avLst/>
          </a:prstGeom>
        </p:spPr>
      </p:pic>
      <p:pic>
        <p:nvPicPr>
          <p:cNvPr id="14" name="Рисунок 13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43174" y="5572140"/>
            <a:ext cx="1285860" cy="1285860"/>
          </a:xfrm>
          <a:prstGeom prst="rect">
            <a:avLst/>
          </a:prstGeom>
        </p:spPr>
      </p:pic>
      <p:pic>
        <p:nvPicPr>
          <p:cNvPr id="15" name="Рисунок 14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57290" y="5572140"/>
            <a:ext cx="1285860" cy="12858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Статистический анализ данных показал большие значения стандартных отклонений в предварительных, четвертьфинальных, полуфинальных и финальных соревнованиях. Для проверки параметрической гипотезы о равенстве выборочных средних был применен однофакторный дисперсионный анализ (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ANOVA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5" y="1142985"/>
          <a:ext cx="8286811" cy="48883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12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1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63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9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98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67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2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10280"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Предварительные заезды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4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4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2144,33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536,08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0,054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2,87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3823,27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191,16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5967,60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356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Четвертьфинальные заезды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 err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588,69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196,23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0,64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0,599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6147,10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307,36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6735,80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356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Полуфинальные заезды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588,69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196,23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0,64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0,599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6147,10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307,36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6735,80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356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Финальные заезды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697,62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232,54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3,94*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0,023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3,10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1181,65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59,08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3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1879,27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8149" marR="38149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6072206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 1 – Итоговая таблица однофакторного дисперсионного анализа времени прохождения соревновательной дистанции 2000 метров юниорами до 18 лет на чемпионате Европы 2018 года</a:t>
            </a:r>
          </a:p>
          <a:p>
            <a:endParaRPr lang="ru-RU" sz="16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857232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857232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8596" y="3071810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43438" y="3071810"/>
          <a:ext cx="4320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5429264"/>
            <a:ext cx="85725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Рисунок 2 – Относительная величина отклонения (%) времени прохождения соревновательной дистанции 2000м от лучшего мирового времени</a:t>
            </a:r>
          </a:p>
          <a:p>
            <a:pPr algn="ctr"/>
            <a:endParaRPr lang="ru-RU" b="1" dirty="0"/>
          </a:p>
        </p:txBody>
      </p:sp>
      <p:pic>
        <p:nvPicPr>
          <p:cNvPr id="10" name="Рисунок 9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7858148" y="5600727"/>
            <a:ext cx="1285852" cy="1257273"/>
          </a:xfrm>
          <a:prstGeom prst="rect">
            <a:avLst/>
          </a:prstGeom>
        </p:spPr>
      </p:pic>
      <p:pic>
        <p:nvPicPr>
          <p:cNvPr id="11" name="Рисунок 10" descr="t,kz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1142976" y="5600727"/>
            <a:ext cx="1285884" cy="1257273"/>
          </a:xfrm>
          <a:prstGeom prst="rect">
            <a:avLst/>
          </a:prstGeom>
        </p:spPr>
      </p:pic>
      <p:pic>
        <p:nvPicPr>
          <p:cNvPr id="12" name="Рисунок 11" descr="t,kz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2357422" y="5600727"/>
            <a:ext cx="1428760" cy="1257273"/>
          </a:xfrm>
          <a:prstGeom prst="rect">
            <a:avLst/>
          </a:prstGeom>
        </p:spPr>
      </p:pic>
      <p:pic>
        <p:nvPicPr>
          <p:cNvPr id="13" name="Рисунок 12" descr="t,kz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714744" y="5600727"/>
            <a:ext cx="1428760" cy="1257273"/>
          </a:xfrm>
          <a:prstGeom prst="rect">
            <a:avLst/>
          </a:prstGeom>
        </p:spPr>
      </p:pic>
      <p:pic>
        <p:nvPicPr>
          <p:cNvPr id="14" name="Рисунок 13" descr="t,kz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5072066" y="5600727"/>
            <a:ext cx="1428760" cy="1257273"/>
          </a:xfrm>
          <a:prstGeom prst="rect">
            <a:avLst/>
          </a:prstGeom>
        </p:spPr>
      </p:pic>
      <p:pic>
        <p:nvPicPr>
          <p:cNvPr id="15" name="Рисунок 14" descr="t,kz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6500826" y="5600727"/>
            <a:ext cx="1428760" cy="1257273"/>
          </a:xfrm>
          <a:prstGeom prst="rect">
            <a:avLst/>
          </a:prstGeom>
        </p:spPr>
      </p:pic>
      <p:pic>
        <p:nvPicPr>
          <p:cNvPr id="16" name="Рисунок 15" descr="t,kz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0" y="5600727"/>
            <a:ext cx="1214414" cy="125727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28604"/>
          <a:ext cx="7643865" cy="53257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38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8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11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11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92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06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547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273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Предварительные заезды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71,77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17,94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2,81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0,053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2,87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127,57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6,38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199,34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73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Четвертьфинальные заезды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18,16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6,05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0,66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0,587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184,00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9,20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202,16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73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Полуфинальные  заезды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5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29,95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9,98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3,12*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0,049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64,07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3,20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94,02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730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Финальные заезды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Источник вариации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SS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df</a:t>
                      </a:r>
                      <a:endParaRPr lang="ru-RU" sz="1100" b="1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MS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P-Значение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 критическое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5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Между группами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29,00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9,67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4,00*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0,022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3,10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Внутри групп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48,36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2,42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77,37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237" marR="60237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500702"/>
            <a:ext cx="76438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 2 – Итоговая таблица однофакторного дисперсионного анализа относительной величины отклонения (%) времени прохождения соревновательной дистанции 2000 метров юниорами до 18 лет на чемпионате Европы 2018 года от лучшего мирового времени в олимпийском классе лодок-одиночек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85728"/>
            <a:ext cx="1928826" cy="76674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Выводы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86808" cy="507209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Установлено, что модельные значения тактики (времени) прохождения соревновательной дистанции 2000 метров юниорами до 18 лет в олимпийском классе лодок-одиночек, в предварительных соревнованиях должны находиться в диапазоне 459,3±10,3 с; в четвертьфинальных соревнованиях в диапазоне 477,7±5,7 с; в     полуфинальных соревнованиях     в    диапазоне 436,8 ±6,1 с; в финальных соревнованиях в диапазоне 443,6±6,2 с.</a:t>
            </a:r>
          </a:p>
          <a:p>
            <a:pPr>
              <a:buNone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Выявлено, что для оценки спортивных результатов юниоров до 18 лет в олимпийском классе лодок-одиночек уровень должен находиться в диапазоне 88,3±1,8% в предварительных и четвертьфинальных соревнованиях; в полуфинальных соревнованиях в диапазоне 92,8±1,2%; в финальных соревнованиях в диапазоне 91,4±1,3% от модельного значения тактики (времени) прохождения соревновательной дистанции 2000 метров, соответствующего лучшему мировому времени для данной возрастной категории.</a:t>
            </a:r>
          </a:p>
          <a:p>
            <a:endParaRPr lang="ru-RU" dirty="0"/>
          </a:p>
        </p:txBody>
      </p:sp>
      <p:pic>
        <p:nvPicPr>
          <p:cNvPr id="4" name="Рисунок 3" descr="гребб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438" y="4714884"/>
            <a:ext cx="3876562" cy="292895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86314" y="3357562"/>
            <a:ext cx="3744912" cy="3024187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СПАСИБО </a:t>
            </a:r>
            <a:br>
              <a:rPr lang="ru-RU" alt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ЗА </a:t>
            </a:r>
            <a:br>
              <a:rPr lang="ru-RU" alt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alt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ВНИМАНИЕ</a:t>
            </a:r>
          </a:p>
        </p:txBody>
      </p:sp>
      <p:pic>
        <p:nvPicPr>
          <p:cNvPr id="6" name="Рисунок 5" descr="аааа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4143368" cy="2928958"/>
          </a:xfrm>
          <a:prstGeom prst="rect">
            <a:avLst/>
          </a:prstGeom>
        </p:spPr>
      </p:pic>
      <p:pic>
        <p:nvPicPr>
          <p:cNvPr id="7" name="Рисунок 6" descr="мммм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571480"/>
            <a:ext cx="4393407" cy="2928938"/>
          </a:xfrm>
          <a:prstGeom prst="rect">
            <a:avLst/>
          </a:prstGeom>
        </p:spPr>
      </p:pic>
      <p:pic>
        <p:nvPicPr>
          <p:cNvPr id="8" name="Рисунок 7" descr="уууууу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500438"/>
            <a:ext cx="4143404" cy="28975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оклад на тему:">
  <a:themeElements>
    <a:clrScheme name="Доклад на тему: 7">
      <a:dk1>
        <a:srgbClr val="000000"/>
      </a:dk1>
      <a:lt1>
        <a:srgbClr val="C4D6BE"/>
      </a:lt1>
      <a:dk2>
        <a:srgbClr val="339966"/>
      </a:dk2>
      <a:lt2>
        <a:srgbClr val="EFFBF0"/>
      </a:lt2>
      <a:accent1>
        <a:srgbClr val="DDDDDD"/>
      </a:accent1>
      <a:accent2>
        <a:srgbClr val="CCFF99"/>
      </a:accent2>
      <a:accent3>
        <a:srgbClr val="DEE8DB"/>
      </a:accent3>
      <a:accent4>
        <a:srgbClr val="000000"/>
      </a:accent4>
      <a:accent5>
        <a:srgbClr val="EBEBEB"/>
      </a:accent5>
      <a:accent6>
        <a:srgbClr val="B9E78A"/>
      </a:accent6>
      <a:hlink>
        <a:srgbClr val="009900"/>
      </a:hlink>
      <a:folHlink>
        <a:srgbClr val="336600"/>
      </a:folHlink>
    </a:clrScheme>
    <a:fontScheme name="Доклад на тему: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оклад на тему: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на тему: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на тему: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на тему: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на тему: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на тему: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клад на тему: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на тему: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клад на тему: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684</Words>
  <Application>Microsoft Office PowerPoint</Application>
  <PresentationFormat>Экран (4:3)</PresentationFormat>
  <Paragraphs>286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Доклад на тему:</vt:lpstr>
      <vt:lpstr>Специальное оформление</vt:lpstr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СПАСИБО  ЗА  ВНИМАНИЕ</vt:lpstr>
    </vt:vector>
  </TitlesOfParts>
  <Company>БГУФК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на тему: Эргометрические показатели, как один из критериев оценки специальной выносливости гребцов разного возраста</dc:title>
  <dc:creator>Виктор</dc:creator>
  <cp:lastModifiedBy>Алла</cp:lastModifiedBy>
  <cp:revision>116</cp:revision>
  <dcterms:created xsi:type="dcterms:W3CDTF">2004-06-08T16:19:43Z</dcterms:created>
  <dcterms:modified xsi:type="dcterms:W3CDTF">2020-04-10T16:54:07Z</dcterms:modified>
</cp:coreProperties>
</file>