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64" r:id="rId3"/>
    <p:sldId id="266" r:id="rId4"/>
    <p:sldId id="265" r:id="rId5"/>
    <p:sldId id="267" r:id="rId6"/>
    <p:sldId id="268" r:id="rId7"/>
    <p:sldId id="269" r:id="rId8"/>
    <p:sldId id="270" r:id="rId9"/>
    <p:sldId id="293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42"/>
    <a:srgbClr val="FFFFFF"/>
    <a:srgbClr val="47444E"/>
    <a:srgbClr val="464250"/>
    <a:srgbClr val="5C5769"/>
    <a:srgbClr val="605B6D"/>
    <a:srgbClr val="6B5D68"/>
    <a:srgbClr val="554E5A"/>
    <a:srgbClr val="827789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588" autoAdjust="0"/>
  </p:normalViewPr>
  <p:slideViewPr>
    <p:cSldViewPr>
      <p:cViewPr>
        <p:scale>
          <a:sx n="80" d="100"/>
          <a:sy n="80" d="100"/>
        </p:scale>
        <p:origin x="-108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1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151738395433539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376158775101108E-2"/>
          <c:y val="0.11625577927238856"/>
          <c:w val="0.90183087440964382"/>
          <c:h val="0.46387313802739866"/>
        </c:manualLayout>
      </c:layout>
      <c:lineChart>
        <c:grouping val="standard"/>
        <c:varyColors val="0"/>
        <c:ser>
          <c:idx val="0"/>
          <c:order val="0"/>
          <c:tx>
            <c:v>NIA ALI</c:v>
          </c:tx>
          <c:spPr>
            <a:ln>
              <a:solidFill>
                <a:schemeClr val="accent1"/>
              </a:solidFill>
            </a:ln>
          </c:spPr>
          <c:marker>
            <c:symbol val="circle"/>
            <c:size val="6"/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Лист1!$B$1:$S$1</c:f>
              <c:strCache>
                <c:ptCount val="18"/>
                <c:pt idx="0">
                  <c:v>13.04.2019</c:v>
                </c:pt>
                <c:pt idx="1">
                  <c:v>27.04.2019</c:v>
                </c:pt>
                <c:pt idx="2">
                  <c:v>21.05.2019</c:v>
                </c:pt>
                <c:pt idx="3">
                  <c:v>09.06.2019</c:v>
                </c:pt>
                <c:pt idx="4">
                  <c:v>09.07.2019</c:v>
                </c:pt>
                <c:pt idx="5">
                  <c:v>12.07.2019</c:v>
                </c:pt>
                <c:pt idx="6">
                  <c:v>20.07.2019</c:v>
                </c:pt>
                <c:pt idx="7">
                  <c:v>20.07.2019</c:v>
                </c:pt>
                <c:pt idx="8">
                  <c:v>26.07.2019</c:v>
                </c:pt>
                <c:pt idx="9">
                  <c:v>27.07.2019</c:v>
                </c:pt>
                <c:pt idx="10">
                  <c:v>27.07.2019</c:v>
                </c:pt>
                <c:pt idx="11">
                  <c:v>18.08.2019</c:v>
                </c:pt>
                <c:pt idx="12">
                  <c:v>18.08.2019</c:v>
                </c:pt>
                <c:pt idx="13">
                  <c:v>01.09.2019</c:v>
                </c:pt>
                <c:pt idx="14">
                  <c:v>06.09.2019</c:v>
                </c:pt>
                <c:pt idx="15">
                  <c:v>05.10.2019</c:v>
                </c:pt>
                <c:pt idx="16">
                  <c:v>06.10.2019</c:v>
                </c:pt>
                <c:pt idx="17">
                  <c:v>06.10 2019</c:v>
                </c:pt>
              </c:strCache>
            </c:strRef>
          </c:cat>
          <c:val>
            <c:numRef>
              <c:f>Лист1!$B$5:$S$5</c:f>
              <c:numCache>
                <c:formatCode>0.00</c:formatCode>
                <c:ptCount val="18"/>
                <c:pt idx="0">
                  <c:v>12.99</c:v>
                </c:pt>
                <c:pt idx="1">
                  <c:v>13.07</c:v>
                </c:pt>
                <c:pt idx="2">
                  <c:v>12.78</c:v>
                </c:pt>
                <c:pt idx="3">
                  <c:v>12.75</c:v>
                </c:pt>
                <c:pt idx="4">
                  <c:v>12.63</c:v>
                </c:pt>
                <c:pt idx="5">
                  <c:v>12.8</c:v>
                </c:pt>
                <c:pt idx="6">
                  <c:v>12.67</c:v>
                </c:pt>
                <c:pt idx="7">
                  <c:v>12.57</c:v>
                </c:pt>
                <c:pt idx="8">
                  <c:v>12.92</c:v>
                </c:pt>
                <c:pt idx="9">
                  <c:v>12.78</c:v>
                </c:pt>
                <c:pt idx="10">
                  <c:v>12.55</c:v>
                </c:pt>
                <c:pt idx="11">
                  <c:v>12.81</c:v>
                </c:pt>
                <c:pt idx="12">
                  <c:v>12.73</c:v>
                </c:pt>
                <c:pt idx="13">
                  <c:v>12.76</c:v>
                </c:pt>
                <c:pt idx="14">
                  <c:v>12.74</c:v>
                </c:pt>
                <c:pt idx="15">
                  <c:v>12.59</c:v>
                </c:pt>
                <c:pt idx="16">
                  <c:v>12.44</c:v>
                </c:pt>
                <c:pt idx="17">
                  <c:v>12.34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3799808"/>
        <c:axId val="119058368"/>
      </c:lineChart>
      <c:catAx>
        <c:axId val="143799808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crossAx val="119058368"/>
        <c:crosses val="autoZero"/>
        <c:auto val="1"/>
        <c:lblAlgn val="ctr"/>
        <c:lblOffset val="100"/>
        <c:noMultiLvlLbl val="0"/>
      </c:catAx>
      <c:valAx>
        <c:axId val="119058368"/>
        <c:scaling>
          <c:orientation val="minMax"/>
          <c:min val="12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799808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500" b="1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102478516716022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46224156911858"/>
          <c:y val="0.12380605698438515"/>
          <c:w val="0.89653775843088146"/>
          <c:h val="0.51332321942207626"/>
        </c:manualLayout>
      </c:layout>
      <c:lineChart>
        <c:grouping val="standard"/>
        <c:varyColors val="0"/>
        <c:ser>
          <c:idx val="0"/>
          <c:order val="0"/>
          <c:tx>
            <c:v>MARCIN LEWANDOWSKI</c:v>
          </c:tx>
          <c:marker>
            <c:symbol val="circle"/>
            <c:size val="6"/>
          </c:marker>
          <c:cat>
            <c:strRef>
              <c:f>Лист1!$B$1:$O$1</c:f>
              <c:strCache>
                <c:ptCount val="14"/>
                <c:pt idx="0">
                  <c:v>06.02.2019</c:v>
                </c:pt>
                <c:pt idx="1">
                  <c:v>13.02.2019</c:v>
                </c:pt>
                <c:pt idx="2">
                  <c:v>01.03.2019</c:v>
                </c:pt>
                <c:pt idx="3">
                  <c:v>03.03.2019</c:v>
                </c:pt>
                <c:pt idx="4">
                  <c:v>25.05.2019</c:v>
                </c:pt>
                <c:pt idx="5">
                  <c:v>12.07.2019</c:v>
                </c:pt>
                <c:pt idx="6">
                  <c:v>10.08.2019</c:v>
                </c:pt>
                <c:pt idx="7">
                  <c:v>24.08.2019</c:v>
                </c:pt>
                <c:pt idx="8">
                  <c:v>25.08.2019</c:v>
                </c:pt>
                <c:pt idx="9">
                  <c:v>06.09.2019</c:v>
                </c:pt>
                <c:pt idx="10">
                  <c:v>03.10.2019</c:v>
                </c:pt>
                <c:pt idx="11">
                  <c:v>04.10.2019</c:v>
                </c:pt>
                <c:pt idx="12">
                  <c:v>06.10.2019</c:v>
                </c:pt>
                <c:pt idx="13">
                  <c:v>25.10 2019</c:v>
                </c:pt>
              </c:strCache>
            </c:strRef>
          </c:cat>
          <c:val>
            <c:numRef>
              <c:f>Лист1!$B$5:$O$5</c:f>
              <c:numCache>
                <c:formatCode>mm:ss.00</c:formatCode>
                <c:ptCount val="14"/>
                <c:pt idx="0">
                  <c:v>2.5057870370370368E-3</c:v>
                </c:pt>
                <c:pt idx="1">
                  <c:v>2.5668981481481484E-3</c:v>
                </c:pt>
                <c:pt idx="2">
                  <c:v>2.6329861111111116E-3</c:v>
                </c:pt>
                <c:pt idx="3">
                  <c:v>2.5792824074074073E-3</c:v>
                </c:pt>
                <c:pt idx="4">
                  <c:v>2.6129629629629628E-3</c:v>
                </c:pt>
                <c:pt idx="5">
                  <c:v>2.4784722222222222E-3</c:v>
                </c:pt>
                <c:pt idx="6">
                  <c:v>2.6374999999999997E-3</c:v>
                </c:pt>
                <c:pt idx="7">
                  <c:v>2.453125E-3</c:v>
                </c:pt>
                <c:pt idx="8">
                  <c:v>2.7500000000000003E-3</c:v>
                </c:pt>
                <c:pt idx="9">
                  <c:v>2.4810185185185183E-3</c:v>
                </c:pt>
                <c:pt idx="10">
                  <c:v>2.5202546296296297E-3</c:v>
                </c:pt>
                <c:pt idx="11">
                  <c:v>2.5057870370370368E-3</c:v>
                </c:pt>
                <c:pt idx="12">
                  <c:v>2.4474537037037039E-3</c:v>
                </c:pt>
                <c:pt idx="13">
                  <c:v>2.6876157407407404E-3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75584"/>
        <c:axId val="35076864"/>
      </c:lineChart>
      <c:catAx>
        <c:axId val="1475584"/>
        <c:scaling>
          <c:orientation val="minMax"/>
        </c:scaling>
        <c:delete val="0"/>
        <c:axPos val="b"/>
        <c:majorTickMark val="out"/>
        <c:minorTickMark val="none"/>
        <c:tickLblPos val="nextTo"/>
        <c:crossAx val="35076864"/>
        <c:crosses val="autoZero"/>
        <c:auto val="1"/>
        <c:lblAlgn val="ctr"/>
        <c:lblOffset val="100"/>
        <c:noMultiLvlLbl val="0"/>
      </c:catAx>
      <c:valAx>
        <c:axId val="35076864"/>
        <c:scaling>
          <c:orientation val="minMax"/>
        </c:scaling>
        <c:delete val="0"/>
        <c:axPos val="l"/>
        <c:majorGridlines/>
        <c:numFmt formatCode="mm:ss.00" sourceLinked="1"/>
        <c:majorTickMark val="out"/>
        <c:minorTickMark val="none"/>
        <c:tickLblPos val="nextTo"/>
        <c:crossAx val="1475584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400" b="1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164305567649640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56956536820563"/>
          <c:y val="0.17991688538932635"/>
          <c:w val="0.87789347917413407"/>
          <c:h val="0.54173140857392821"/>
        </c:manualLayout>
      </c:layout>
      <c:lineChart>
        <c:grouping val="standard"/>
        <c:varyColors val="0"/>
        <c:ser>
          <c:idx val="0"/>
          <c:order val="0"/>
          <c:tx>
            <c:v>MUKTAR EDRIS</c:v>
          </c:tx>
          <c:marker>
            <c:symbol val="circle"/>
            <c:size val="6"/>
          </c:marker>
          <c:cat>
            <c:strRef>
              <c:f>Лист1!$B$1:$D$1</c:f>
              <c:strCache>
                <c:ptCount val="3"/>
                <c:pt idx="0">
                  <c:v>05.06.2019</c:v>
                </c:pt>
                <c:pt idx="1">
                  <c:v>27.09.2019</c:v>
                </c:pt>
                <c:pt idx="2">
                  <c:v>30.09 2019</c:v>
                </c:pt>
              </c:strCache>
            </c:strRef>
          </c:cat>
          <c:val>
            <c:numRef>
              <c:f>Лист1!$B$5:$D$5</c:f>
              <c:numCache>
                <c:formatCode>mm:ss.00</c:formatCode>
                <c:ptCount val="3"/>
                <c:pt idx="0">
                  <c:v>9.3695601851851839E-3</c:v>
                </c:pt>
                <c:pt idx="1">
                  <c:v>9.3171296296296283E-3</c:v>
                </c:pt>
                <c:pt idx="2">
                  <c:v>9.014467592592593E-3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59428096"/>
        <c:axId val="1393792"/>
      </c:lineChart>
      <c:catAx>
        <c:axId val="15942809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393792"/>
        <c:crosses val="autoZero"/>
        <c:auto val="1"/>
        <c:lblAlgn val="ctr"/>
        <c:lblOffset val="100"/>
        <c:noMultiLvlLbl val="0"/>
      </c:catAx>
      <c:valAx>
        <c:axId val="1393792"/>
        <c:scaling>
          <c:orientation val="minMax"/>
        </c:scaling>
        <c:delete val="0"/>
        <c:axPos val="l"/>
        <c:majorGridlines/>
        <c:numFmt formatCode="mm:ss.00" sourceLinked="0"/>
        <c:majorTickMark val="out"/>
        <c:minorTickMark val="none"/>
        <c:tickLblPos val="nextTo"/>
        <c:crossAx val="159428096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800" b="1"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056956536820563"/>
          <c:y val="0.23484147814856476"/>
          <c:w val="0.87789347917413407"/>
          <c:h val="0.50006165895929677"/>
        </c:manualLayout>
      </c:layout>
      <c:lineChart>
        <c:grouping val="standard"/>
        <c:varyColors val="0"/>
        <c:ser>
          <c:idx val="0"/>
          <c:order val="0"/>
          <c:tx>
            <c:v>SELEMON BAREGA</c:v>
          </c:tx>
          <c:marker>
            <c:symbol val="circle"/>
            <c:size val="6"/>
          </c:marker>
          <c:cat>
            <c:strRef>
              <c:f>Лист1!$B$1:$G$1</c:f>
              <c:strCache>
                <c:ptCount val="6"/>
                <c:pt idx="0">
                  <c:v>18.05.2019</c:v>
                </c:pt>
                <c:pt idx="1">
                  <c:v>06.06.2019</c:v>
                </c:pt>
                <c:pt idx="2">
                  <c:v>05.07.2019</c:v>
                </c:pt>
                <c:pt idx="3">
                  <c:v>29.08.2019</c:v>
                </c:pt>
                <c:pt idx="4">
                  <c:v>27.09.2019</c:v>
                </c:pt>
                <c:pt idx="5">
                  <c:v>30.09 2019</c:v>
                </c:pt>
              </c:strCache>
            </c:strRef>
          </c:cat>
          <c:val>
            <c:numRef>
              <c:f>Лист1!$B$5:$G$5</c:f>
              <c:numCache>
                <c:formatCode>mm:ss.00</c:formatCode>
                <c:ptCount val="6"/>
                <c:pt idx="0">
                  <c:v>9.0822916666666673E-3</c:v>
                </c:pt>
                <c:pt idx="1">
                  <c:v>8.9472222222222227E-3</c:v>
                </c:pt>
                <c:pt idx="2">
                  <c:v>9.0508101851851843E-3</c:v>
                </c:pt>
                <c:pt idx="3">
                  <c:v>9.023842592592592E-3</c:v>
                </c:pt>
                <c:pt idx="4">
                  <c:v>9.3135416666666661E-3</c:v>
                </c:pt>
                <c:pt idx="5">
                  <c:v>9.0243055555555545E-3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59434752"/>
        <c:axId val="1392640"/>
      </c:lineChart>
      <c:catAx>
        <c:axId val="15943475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392640"/>
        <c:crosses val="autoZero"/>
        <c:auto val="1"/>
        <c:lblAlgn val="ctr"/>
        <c:lblOffset val="100"/>
        <c:noMultiLvlLbl val="0"/>
      </c:catAx>
      <c:valAx>
        <c:axId val="1392640"/>
        <c:scaling>
          <c:orientation val="minMax"/>
        </c:scaling>
        <c:delete val="0"/>
        <c:axPos val="l"/>
        <c:majorGridlines/>
        <c:numFmt formatCode="mm:ss.00" sourceLinked="1"/>
        <c:majorTickMark val="out"/>
        <c:minorTickMark val="none"/>
        <c:tickLblPos val="nextTo"/>
        <c:crossAx val="159434752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600" b="1"/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734538935165665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114144740590493E-2"/>
          <c:y val="0.16076740407449072"/>
          <c:w val="0.87966057788362562"/>
          <c:h val="0.57413573303337084"/>
        </c:manualLayout>
      </c:layout>
      <c:lineChart>
        <c:grouping val="standard"/>
        <c:varyColors val="0"/>
        <c:ser>
          <c:idx val="0"/>
          <c:order val="0"/>
          <c:tx>
            <c:v>MOHAMMED AHMED</c:v>
          </c:tx>
          <c:marker>
            <c:symbol val="circle"/>
            <c:size val="6"/>
          </c:marker>
          <c:cat>
            <c:strRef>
              <c:f>(Лист1!$B$1:$C$1;Лист1!$E$1:$F$1)</c:f>
              <c:strCache>
                <c:ptCount val="4"/>
                <c:pt idx="0">
                  <c:v>06.06.2019</c:v>
                </c:pt>
                <c:pt idx="1">
                  <c:v>25.07.2019</c:v>
                </c:pt>
                <c:pt idx="2">
                  <c:v>27.09.2019</c:v>
                </c:pt>
                <c:pt idx="3">
                  <c:v>30.09 2019</c:v>
                </c:pt>
              </c:strCache>
            </c:strRef>
          </c:cat>
          <c:val>
            <c:numRef>
              <c:f>(Лист1!$B$5:$C$5;Лист1!$E$5:$F$5)</c:f>
              <c:numCache>
                <c:formatCode>mm:ss.00</c:formatCode>
                <c:ptCount val="4"/>
                <c:pt idx="0">
                  <c:v>9.0064814814814816E-3</c:v>
                </c:pt>
                <c:pt idx="1">
                  <c:v>9.663425925925926E-3</c:v>
                </c:pt>
                <c:pt idx="2">
                  <c:v>9.3211805555555548E-3</c:v>
                </c:pt>
                <c:pt idx="3">
                  <c:v>9.040625E-3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59436288"/>
        <c:axId val="1398976"/>
      </c:lineChart>
      <c:catAx>
        <c:axId val="1594362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1398976"/>
        <c:crosses val="autoZero"/>
        <c:auto val="1"/>
        <c:lblAlgn val="ctr"/>
        <c:lblOffset val="100"/>
        <c:noMultiLvlLbl val="0"/>
      </c:catAx>
      <c:valAx>
        <c:axId val="1398976"/>
        <c:scaling>
          <c:orientation val="minMax"/>
        </c:scaling>
        <c:delete val="0"/>
        <c:axPos val="l"/>
        <c:majorGridlines/>
        <c:numFmt formatCode="mm:ss.00" sourceLinked="1"/>
        <c:majorTickMark val="out"/>
        <c:minorTickMark val="none"/>
        <c:tickLblPos val="nextTo"/>
        <c:crossAx val="159436288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800" b="1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78976509302248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5701258992110526E-2"/>
          <c:y val="0.231055701370662"/>
          <c:w val="0.90269834827347706"/>
          <c:h val="0.32651443569553845"/>
        </c:manualLayout>
      </c:layout>
      <c:lineChart>
        <c:grouping val="standard"/>
        <c:varyColors val="0"/>
        <c:ser>
          <c:idx val="0"/>
          <c:order val="0"/>
          <c:tx>
            <c:v> KENDRA HARRISON</c:v>
          </c:tx>
          <c:spPr>
            <a:ln>
              <a:solidFill>
                <a:schemeClr val="accent1"/>
              </a:solidFill>
            </a:ln>
          </c:spPr>
          <c:marker>
            <c:symbol val="circle"/>
            <c:size val="6"/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Лист1!$B$1:$Q$1</c:f>
              <c:strCache>
                <c:ptCount val="16"/>
                <c:pt idx="0">
                  <c:v>20.04.2019</c:v>
                </c:pt>
                <c:pt idx="1">
                  <c:v>27.04.2019</c:v>
                </c:pt>
                <c:pt idx="2">
                  <c:v>18.05.2019</c:v>
                </c:pt>
                <c:pt idx="3">
                  <c:v>30.05.2019</c:v>
                </c:pt>
                <c:pt idx="4">
                  <c:v>08.06.2019</c:v>
                </c:pt>
                <c:pt idx="5">
                  <c:v>09.07.2019</c:v>
                </c:pt>
                <c:pt idx="6">
                  <c:v>12.07.2019</c:v>
                </c:pt>
                <c:pt idx="7">
                  <c:v>26.07.2019</c:v>
                </c:pt>
                <c:pt idx="8">
                  <c:v>27.07.2019</c:v>
                </c:pt>
                <c:pt idx="9">
                  <c:v>27.07.2019</c:v>
                </c:pt>
                <c:pt idx="10">
                  <c:v>18.08.2019</c:v>
                </c:pt>
                <c:pt idx="11">
                  <c:v>18.08.2019</c:v>
                </c:pt>
                <c:pt idx="12">
                  <c:v>06.09.2019</c:v>
                </c:pt>
                <c:pt idx="13">
                  <c:v>05.10.2019</c:v>
                </c:pt>
                <c:pt idx="14">
                  <c:v>06.10.2019</c:v>
                </c:pt>
                <c:pt idx="15">
                  <c:v>06.10 2019</c:v>
                </c:pt>
              </c:strCache>
            </c:strRef>
          </c:cat>
          <c:val>
            <c:numRef>
              <c:f>Лист1!$B$5:$Q$5</c:f>
              <c:numCache>
                <c:formatCode>0.00</c:formatCode>
                <c:ptCount val="16"/>
                <c:pt idx="0">
                  <c:v>12.63</c:v>
                </c:pt>
                <c:pt idx="1">
                  <c:v>12.65</c:v>
                </c:pt>
                <c:pt idx="2">
                  <c:v>12.47</c:v>
                </c:pt>
                <c:pt idx="3">
                  <c:v>12.52</c:v>
                </c:pt>
                <c:pt idx="4">
                  <c:v>12.54</c:v>
                </c:pt>
                <c:pt idx="5">
                  <c:v>12.6</c:v>
                </c:pt>
                <c:pt idx="6">
                  <c:v>12.43</c:v>
                </c:pt>
                <c:pt idx="7">
                  <c:v>12.91</c:v>
                </c:pt>
                <c:pt idx="8">
                  <c:v>12.54</c:v>
                </c:pt>
                <c:pt idx="9">
                  <c:v>12.44</c:v>
                </c:pt>
                <c:pt idx="10">
                  <c:v>12.93</c:v>
                </c:pt>
                <c:pt idx="11">
                  <c:v>12.66</c:v>
                </c:pt>
                <c:pt idx="12">
                  <c:v>12.73</c:v>
                </c:pt>
                <c:pt idx="13">
                  <c:v>12.55</c:v>
                </c:pt>
                <c:pt idx="14">
                  <c:v>12.58</c:v>
                </c:pt>
                <c:pt idx="15">
                  <c:v>12.46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3840256"/>
        <c:axId val="119059520"/>
      </c:lineChart>
      <c:catAx>
        <c:axId val="143840256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crossAx val="119059520"/>
        <c:crosses val="autoZero"/>
        <c:auto val="1"/>
        <c:lblAlgn val="ctr"/>
        <c:lblOffset val="100"/>
        <c:noMultiLvlLbl val="0"/>
      </c:catAx>
      <c:valAx>
        <c:axId val="11905952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840256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500" b="1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784126015826764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066860438930205E-2"/>
          <c:y val="0.15432410948631436"/>
          <c:w val="0.91540967420036423"/>
          <c:h val="0.41327398807539906"/>
        </c:manualLayout>
      </c:layout>
      <c:lineChart>
        <c:grouping val="standard"/>
        <c:varyColors val="0"/>
        <c:ser>
          <c:idx val="0"/>
          <c:order val="0"/>
          <c:tx>
            <c:v>DANIELLE WILLIAMS</c:v>
          </c:tx>
          <c:spPr>
            <a:ln w="28575">
              <a:solidFill>
                <a:schemeClr val="accent1"/>
              </a:solidFill>
            </a:ln>
          </c:spPr>
          <c:marker>
            <c:symbol val="circle"/>
            <c:size val="6"/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Лист1!$B$1:$N$1</c:f>
              <c:strCache>
                <c:ptCount val="13"/>
                <c:pt idx="0">
                  <c:v>20.04.2019</c:v>
                </c:pt>
                <c:pt idx="1">
                  <c:v>03.05.2019</c:v>
                </c:pt>
                <c:pt idx="2">
                  <c:v>18.05.2019</c:v>
                </c:pt>
                <c:pt idx="3">
                  <c:v>23.06.2019</c:v>
                </c:pt>
                <c:pt idx="4">
                  <c:v>12.07.2019</c:v>
                </c:pt>
                <c:pt idx="5">
                  <c:v>20.07.2019</c:v>
                </c:pt>
                <c:pt idx="6">
                  <c:v>20.07.2019</c:v>
                </c:pt>
                <c:pt idx="7">
                  <c:v>18.08.2019</c:v>
                </c:pt>
                <c:pt idx="8">
                  <c:v>18.08.2019</c:v>
                </c:pt>
                <c:pt idx="9">
                  <c:v>06.09.2019</c:v>
                </c:pt>
                <c:pt idx="10">
                  <c:v>05.10.2019</c:v>
                </c:pt>
                <c:pt idx="11">
                  <c:v>06.10.2019</c:v>
                </c:pt>
                <c:pt idx="12">
                  <c:v>06.10 2019</c:v>
                </c:pt>
              </c:strCache>
            </c:strRef>
          </c:cat>
          <c:val>
            <c:numRef>
              <c:f>Лист1!$B$5:$N$5</c:f>
              <c:numCache>
                <c:formatCode>0.00</c:formatCode>
                <c:ptCount val="13"/>
                <c:pt idx="0">
                  <c:v>12.94</c:v>
                </c:pt>
                <c:pt idx="1">
                  <c:v>12.66</c:v>
                </c:pt>
                <c:pt idx="2">
                  <c:v>12.7</c:v>
                </c:pt>
                <c:pt idx="3">
                  <c:v>12.81</c:v>
                </c:pt>
                <c:pt idx="4">
                  <c:v>12.52</c:v>
                </c:pt>
                <c:pt idx="5">
                  <c:v>12.41</c:v>
                </c:pt>
                <c:pt idx="6">
                  <c:v>12.32</c:v>
                </c:pt>
                <c:pt idx="7">
                  <c:v>12.53</c:v>
                </c:pt>
                <c:pt idx="8">
                  <c:v>12.46</c:v>
                </c:pt>
                <c:pt idx="9">
                  <c:v>12.46</c:v>
                </c:pt>
                <c:pt idx="10">
                  <c:v>12.51</c:v>
                </c:pt>
                <c:pt idx="11">
                  <c:v>12.41</c:v>
                </c:pt>
                <c:pt idx="12">
                  <c:v>12.47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3841280"/>
        <c:axId val="145689984"/>
      </c:lineChart>
      <c:catAx>
        <c:axId val="143841280"/>
        <c:scaling>
          <c:orientation val="minMax"/>
        </c:scaling>
        <c:delete val="0"/>
        <c:axPos val="b"/>
        <c:majorTickMark val="out"/>
        <c:minorTickMark val="none"/>
        <c:tickLblPos val="nextTo"/>
        <c:crossAx val="145689984"/>
        <c:crosses val="autoZero"/>
        <c:auto val="1"/>
        <c:lblAlgn val="ctr"/>
        <c:lblOffset val="100"/>
        <c:noMultiLvlLbl val="0"/>
      </c:catAx>
      <c:valAx>
        <c:axId val="14568998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3841280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600" b="1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ЭЛЬВИРА ГЕРМАН</a:t>
            </a:r>
          </a:p>
        </c:rich>
      </c:tx>
      <c:layout>
        <c:manualLayout>
          <c:xMode val="edge"/>
          <c:yMode val="edge"/>
          <c:x val="0.40892527092949266"/>
          <c:y val="1.90994104103375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831104624738668E-2"/>
          <c:y val="9.7542925338044886E-2"/>
          <c:w val="0.91516889537526136"/>
          <c:h val="0.47787969795470753"/>
        </c:manualLayout>
      </c:layout>
      <c:lineChart>
        <c:grouping val="standard"/>
        <c:varyColors val="0"/>
        <c:ser>
          <c:idx val="0"/>
          <c:order val="0"/>
          <c:tx>
            <c:v>Эльвира Герман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Лист1!$B$2:$Y$2</c:f>
              <c:numCache>
                <c:formatCode>dd/mm/yyyy</c:formatCode>
                <c:ptCount val="24"/>
                <c:pt idx="0">
                  <c:v>43588</c:v>
                </c:pt>
                <c:pt idx="1">
                  <c:v>43601</c:v>
                </c:pt>
                <c:pt idx="2">
                  <c:v>43601</c:v>
                </c:pt>
                <c:pt idx="3">
                  <c:v>43615</c:v>
                </c:pt>
                <c:pt idx="4">
                  <c:v>43622</c:v>
                </c:pt>
                <c:pt idx="5">
                  <c:v>43622</c:v>
                </c:pt>
                <c:pt idx="6">
                  <c:v>43629</c:v>
                </c:pt>
                <c:pt idx="7">
                  <c:v>43631</c:v>
                </c:pt>
                <c:pt idx="8">
                  <c:v>43631</c:v>
                </c:pt>
                <c:pt idx="9">
                  <c:v>43644</c:v>
                </c:pt>
                <c:pt idx="10">
                  <c:v>43657</c:v>
                </c:pt>
                <c:pt idx="11">
                  <c:v>43658</c:v>
                </c:pt>
                <c:pt idx="12">
                  <c:v>43658</c:v>
                </c:pt>
                <c:pt idx="13">
                  <c:v>43666</c:v>
                </c:pt>
                <c:pt idx="14">
                  <c:v>43666</c:v>
                </c:pt>
                <c:pt idx="15">
                  <c:v>43686</c:v>
                </c:pt>
                <c:pt idx="16">
                  <c:v>43688</c:v>
                </c:pt>
                <c:pt idx="17">
                  <c:v>43707</c:v>
                </c:pt>
                <c:pt idx="18">
                  <c:v>43707</c:v>
                </c:pt>
                <c:pt idx="19">
                  <c:v>43709</c:v>
                </c:pt>
                <c:pt idx="20">
                  <c:v>43714</c:v>
                </c:pt>
                <c:pt idx="21">
                  <c:v>43718</c:v>
                </c:pt>
                <c:pt idx="22">
                  <c:v>43722</c:v>
                </c:pt>
                <c:pt idx="23">
                  <c:v>43744</c:v>
                </c:pt>
              </c:numCache>
            </c:numRef>
          </c:cat>
          <c:val>
            <c:numRef>
              <c:f>Лист1!$B$6:$Y$6</c:f>
              <c:numCache>
                <c:formatCode>0.00</c:formatCode>
                <c:ptCount val="24"/>
                <c:pt idx="0">
                  <c:v>12.88</c:v>
                </c:pt>
                <c:pt idx="1">
                  <c:v>13.2</c:v>
                </c:pt>
                <c:pt idx="2">
                  <c:v>13.07</c:v>
                </c:pt>
                <c:pt idx="3">
                  <c:v>12.94</c:v>
                </c:pt>
                <c:pt idx="4">
                  <c:v>12.79</c:v>
                </c:pt>
                <c:pt idx="5">
                  <c:v>12.8</c:v>
                </c:pt>
                <c:pt idx="6">
                  <c:v>12.84</c:v>
                </c:pt>
                <c:pt idx="7">
                  <c:v>13.17</c:v>
                </c:pt>
                <c:pt idx="8">
                  <c:v>13.55</c:v>
                </c:pt>
                <c:pt idx="9">
                  <c:v>12.86000000000001</c:v>
                </c:pt>
                <c:pt idx="10">
                  <c:v>13.25</c:v>
                </c:pt>
                <c:pt idx="11">
                  <c:v>13.03</c:v>
                </c:pt>
                <c:pt idx="12">
                  <c:v>12.7</c:v>
                </c:pt>
                <c:pt idx="13">
                  <c:v>12.86000000000001</c:v>
                </c:pt>
                <c:pt idx="14">
                  <c:v>13.02</c:v>
                </c:pt>
                <c:pt idx="15">
                  <c:v>13.39</c:v>
                </c:pt>
                <c:pt idx="16">
                  <c:v>13.15</c:v>
                </c:pt>
                <c:pt idx="17">
                  <c:v>13.02</c:v>
                </c:pt>
                <c:pt idx="18">
                  <c:v>12.86000000000001</c:v>
                </c:pt>
                <c:pt idx="19">
                  <c:v>12.99</c:v>
                </c:pt>
                <c:pt idx="20">
                  <c:v>13.12</c:v>
                </c:pt>
                <c:pt idx="21">
                  <c:v>12.92</c:v>
                </c:pt>
                <c:pt idx="22">
                  <c:v>12.94</c:v>
                </c:pt>
                <c:pt idx="23">
                  <c:v>12.78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45C-4C6C-8EC8-FB2E4A58EA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/>
        <c:marker val="1"/>
        <c:smooth val="0"/>
        <c:axId val="143842816"/>
        <c:axId val="145692864"/>
      </c:lineChart>
      <c:catAx>
        <c:axId val="143842816"/>
        <c:scaling>
          <c:orientation val="minMax"/>
        </c:scaling>
        <c:delete val="0"/>
        <c:axPos val="b"/>
        <c:numFmt formatCode="dd/mm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45692864"/>
        <c:crosses val="autoZero"/>
        <c:auto val="0"/>
        <c:lblAlgn val="ctr"/>
        <c:lblOffset val="100"/>
        <c:noMultiLvlLbl val="0"/>
      </c:catAx>
      <c:valAx>
        <c:axId val="14569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4384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400" b="1">
          <a:solidFill>
            <a:sysClr val="windowText" lastClr="000000"/>
          </a:solidFill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856539669476499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8695178233857289E-2"/>
          <c:y val="0.1700704371531766"/>
          <c:w val="0.88016926599709666"/>
          <c:h val="0.45222811120490436"/>
        </c:manualLayout>
      </c:layout>
      <c:lineChart>
        <c:grouping val="standard"/>
        <c:varyColors val="0"/>
        <c:ser>
          <c:idx val="0"/>
          <c:order val="0"/>
          <c:tx>
            <c:v>DONAVAN BRAZIER</c:v>
          </c:tx>
          <c:marker>
            <c:symbol val="circle"/>
            <c:size val="6"/>
          </c:marker>
          <c:cat>
            <c:strRef>
              <c:f>Лист1!$B$1:$L$1</c:f>
              <c:strCache>
                <c:ptCount val="11"/>
                <c:pt idx="0">
                  <c:v>26.01.2019</c:v>
                </c:pt>
                <c:pt idx="1">
                  <c:v>09.02.2019</c:v>
                </c:pt>
                <c:pt idx="2">
                  <c:v>03.05.2019</c:v>
                </c:pt>
                <c:pt idx="3">
                  <c:v>06.06.2019</c:v>
                </c:pt>
                <c:pt idx="4">
                  <c:v>25.07.2019</c:v>
                </c:pt>
                <c:pt idx="5">
                  <c:v>26.07.2019</c:v>
                </c:pt>
                <c:pt idx="6">
                  <c:v>28.07.2019</c:v>
                </c:pt>
                <c:pt idx="7">
                  <c:v>29.08.2019</c:v>
                </c:pt>
                <c:pt idx="8">
                  <c:v>28.09.2019</c:v>
                </c:pt>
                <c:pt idx="9">
                  <c:v>29.09.2019</c:v>
                </c:pt>
                <c:pt idx="10">
                  <c:v>01.10 2019</c:v>
                </c:pt>
              </c:strCache>
            </c:strRef>
          </c:cat>
          <c:val>
            <c:numRef>
              <c:f>Лист1!$B$5:$L$5</c:f>
              <c:numCache>
                <c:formatCode>mm:ss.00</c:formatCode>
                <c:ptCount val="11"/>
                <c:pt idx="0">
                  <c:v>1.225810185185185E-3</c:v>
                </c:pt>
                <c:pt idx="1">
                  <c:v>1.208449074074074E-3</c:v>
                </c:pt>
                <c:pt idx="2">
                  <c:v>1.2118055555555556E-3</c:v>
                </c:pt>
                <c:pt idx="3">
                  <c:v>1.1994212962962963E-3</c:v>
                </c:pt>
                <c:pt idx="4">
                  <c:v>1.2460648148148149E-3</c:v>
                </c:pt>
                <c:pt idx="5">
                  <c:v>1.2415509259259259E-3</c:v>
                </c:pt>
                <c:pt idx="6">
                  <c:v>1.2224537037037037E-3</c:v>
                </c:pt>
                <c:pt idx="7">
                  <c:v>1.1886574074074074E-3</c:v>
                </c:pt>
                <c:pt idx="8">
                  <c:v>1.2273148148148148E-3</c:v>
                </c:pt>
                <c:pt idx="9">
                  <c:v>1.2137731481481481E-3</c:v>
                </c:pt>
                <c:pt idx="10">
                  <c:v>1.1844907407407407E-3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4722944"/>
        <c:axId val="35629888"/>
      </c:lineChart>
      <c:catAx>
        <c:axId val="144722944"/>
        <c:scaling>
          <c:orientation val="minMax"/>
        </c:scaling>
        <c:delete val="0"/>
        <c:axPos val="b"/>
        <c:majorTickMark val="out"/>
        <c:minorTickMark val="none"/>
        <c:tickLblPos val="nextTo"/>
        <c:crossAx val="35629888"/>
        <c:crosses val="autoZero"/>
        <c:auto val="1"/>
        <c:lblAlgn val="ctr"/>
        <c:lblOffset val="100"/>
        <c:noMultiLvlLbl val="0"/>
      </c:catAx>
      <c:valAx>
        <c:axId val="35629888"/>
        <c:scaling>
          <c:orientation val="minMax"/>
        </c:scaling>
        <c:delete val="0"/>
        <c:axPos val="l"/>
        <c:majorGridlines/>
        <c:numFmt formatCode="mm:ss.00" sourceLinked="0"/>
        <c:majorTickMark val="out"/>
        <c:minorTickMark val="none"/>
        <c:tickLblPos val="nextTo"/>
        <c:crossAx val="144722944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400" b="1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5184067694295442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8213922176815188E-2"/>
          <c:y val="3.7997412052255632E-2"/>
          <c:w val="0.90813620808899109"/>
          <c:h val="0.65905136357398197"/>
        </c:manualLayout>
      </c:layout>
      <c:lineChart>
        <c:grouping val="standard"/>
        <c:varyColors val="0"/>
        <c:ser>
          <c:idx val="0"/>
          <c:order val="0"/>
          <c:tx>
            <c:v>AMEL TUKA</c:v>
          </c:tx>
          <c:marker>
            <c:symbol val="circle"/>
            <c:size val="6"/>
          </c:marker>
          <c:cat>
            <c:strRef>
              <c:f>Лист1!$B$1:$U$1</c:f>
              <c:strCache>
                <c:ptCount val="20"/>
                <c:pt idx="0">
                  <c:v>02.02.2019</c:v>
                </c:pt>
                <c:pt idx="1">
                  <c:v>12.02.2019</c:v>
                </c:pt>
                <c:pt idx="2">
                  <c:v>01.03.2019</c:v>
                </c:pt>
                <c:pt idx="3">
                  <c:v>02.03.2019</c:v>
                </c:pt>
                <c:pt idx="4">
                  <c:v>03.03.2019</c:v>
                </c:pt>
                <c:pt idx="5">
                  <c:v>26.05.2019</c:v>
                </c:pt>
                <c:pt idx="6">
                  <c:v>30.05.2019</c:v>
                </c:pt>
                <c:pt idx="7">
                  <c:v>12.06.2019</c:v>
                </c:pt>
                <c:pt idx="8">
                  <c:v>15.06.2019</c:v>
                </c:pt>
                <c:pt idx="9">
                  <c:v>20.06.2019</c:v>
                </c:pt>
                <c:pt idx="10">
                  <c:v>05.07.2019</c:v>
                </c:pt>
                <c:pt idx="11">
                  <c:v>12.07.2019</c:v>
                </c:pt>
                <c:pt idx="12">
                  <c:v>19.07.2019</c:v>
                </c:pt>
                <c:pt idx="13">
                  <c:v>03.08.2019</c:v>
                </c:pt>
                <c:pt idx="14">
                  <c:v>29.08.2019</c:v>
                </c:pt>
                <c:pt idx="15">
                  <c:v>03.09.2019</c:v>
                </c:pt>
                <c:pt idx="16">
                  <c:v>10.09.2019</c:v>
                </c:pt>
                <c:pt idx="17">
                  <c:v>28.09.2019</c:v>
                </c:pt>
                <c:pt idx="18">
                  <c:v>29.09.2019</c:v>
                </c:pt>
                <c:pt idx="19">
                  <c:v>01.10 2019</c:v>
                </c:pt>
              </c:strCache>
            </c:strRef>
          </c:cat>
          <c:val>
            <c:numRef>
              <c:f>Лист1!$B$5:$U$5</c:f>
              <c:numCache>
                <c:formatCode>mm:ss.00</c:formatCode>
                <c:ptCount val="20"/>
                <c:pt idx="0">
                  <c:v>1.2813657407407407E-3</c:v>
                </c:pt>
                <c:pt idx="1">
                  <c:v>1.2355324074074076E-3</c:v>
                </c:pt>
                <c:pt idx="2">
                  <c:v>1.2494212962962964E-3</c:v>
                </c:pt>
                <c:pt idx="3">
                  <c:v>1.2778935185185187E-3</c:v>
                </c:pt>
                <c:pt idx="4">
                  <c:v>1.2489583333333333E-3</c:v>
                </c:pt>
                <c:pt idx="5">
                  <c:v>1.2292824074074075E-3</c:v>
                </c:pt>
                <c:pt idx="6">
                  <c:v>1.2347222222222223E-3</c:v>
                </c:pt>
                <c:pt idx="7">
                  <c:v>1.2304398148148149E-3</c:v>
                </c:pt>
                <c:pt idx="8">
                  <c:v>1.3474537037037038E-3</c:v>
                </c:pt>
                <c:pt idx="9">
                  <c:v>1.2146990740740742E-3</c:v>
                </c:pt>
                <c:pt idx="10">
                  <c:v>1.2137731481481481E-3</c:v>
                </c:pt>
                <c:pt idx="11">
                  <c:v>1.1993055555555555E-3</c:v>
                </c:pt>
                <c:pt idx="12">
                  <c:v>1.2292824074074075E-3</c:v>
                </c:pt>
                <c:pt idx="13">
                  <c:v>1.235648148148148E-3</c:v>
                </c:pt>
                <c:pt idx="14">
                  <c:v>1.2035879629629629E-3</c:v>
                </c:pt>
                <c:pt idx="15">
                  <c:v>1.2127314814814815E-3</c:v>
                </c:pt>
                <c:pt idx="16">
                  <c:v>1.2357638888888889E-3</c:v>
                </c:pt>
                <c:pt idx="17">
                  <c:v>1.2224537037037037E-3</c:v>
                </c:pt>
                <c:pt idx="18">
                  <c:v>1.2225694444444443E-3</c:v>
                </c:pt>
                <c:pt idx="19">
                  <c:v>1.1975694444444445E-3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4721408"/>
        <c:axId val="35631616"/>
      </c:lineChart>
      <c:catAx>
        <c:axId val="144721408"/>
        <c:scaling>
          <c:orientation val="minMax"/>
        </c:scaling>
        <c:delete val="0"/>
        <c:axPos val="b"/>
        <c:majorTickMark val="out"/>
        <c:minorTickMark val="none"/>
        <c:tickLblPos val="nextTo"/>
        <c:crossAx val="35631616"/>
        <c:crosses val="autoZero"/>
        <c:auto val="1"/>
        <c:lblAlgn val="ctr"/>
        <c:lblOffset val="100"/>
        <c:noMultiLvlLbl val="0"/>
      </c:catAx>
      <c:valAx>
        <c:axId val="35631616"/>
        <c:scaling>
          <c:orientation val="minMax"/>
        </c:scaling>
        <c:delete val="0"/>
        <c:axPos val="l"/>
        <c:majorGridlines/>
        <c:numFmt formatCode="mm:ss.00" sourceLinked="1"/>
        <c:majorTickMark val="out"/>
        <c:minorTickMark val="none"/>
        <c:tickLblPos val="nextTo"/>
        <c:crossAx val="144721408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200" b="1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236770815147523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61470154109861"/>
          <c:y val="0.10892033017352426"/>
          <c:w val="0.89838529845890136"/>
          <c:h val="0.5654998543705354"/>
        </c:manualLayout>
      </c:layout>
      <c:lineChart>
        <c:grouping val="standard"/>
        <c:varyColors val="0"/>
        <c:ser>
          <c:idx val="0"/>
          <c:order val="0"/>
          <c:tx>
            <c:v>FERGUSON CHERUIYOT ROTICH</c:v>
          </c:tx>
          <c:marker>
            <c:symbol val="circle"/>
            <c:size val="6"/>
          </c:marker>
          <c:cat>
            <c:strRef>
              <c:f>Лист1!$B$1:$Q$1</c:f>
              <c:strCache>
                <c:ptCount val="16"/>
                <c:pt idx="0">
                  <c:v>13.04.2019</c:v>
                </c:pt>
                <c:pt idx="1">
                  <c:v>03.05.2019</c:v>
                </c:pt>
                <c:pt idx="2">
                  <c:v>26.05.2019</c:v>
                </c:pt>
                <c:pt idx="3">
                  <c:v>06.06.2019</c:v>
                </c:pt>
                <c:pt idx="4">
                  <c:v>16.06.2019</c:v>
                </c:pt>
                <c:pt idx="5">
                  <c:v>20.06.2019</c:v>
                </c:pt>
                <c:pt idx="6">
                  <c:v>05.07.2019</c:v>
                </c:pt>
                <c:pt idx="7">
                  <c:v>12.07.2019</c:v>
                </c:pt>
                <c:pt idx="8">
                  <c:v>20.07.2019</c:v>
                </c:pt>
                <c:pt idx="9">
                  <c:v>21.08.2019</c:v>
                </c:pt>
                <c:pt idx="10">
                  <c:v>29.08.2019</c:v>
                </c:pt>
                <c:pt idx="11">
                  <c:v>12.09.2019</c:v>
                </c:pt>
                <c:pt idx="12">
                  <c:v>13.09.2019</c:v>
                </c:pt>
                <c:pt idx="13">
                  <c:v>28.09.2019</c:v>
                </c:pt>
                <c:pt idx="14">
                  <c:v>29.09.2019</c:v>
                </c:pt>
                <c:pt idx="15">
                  <c:v>01.10 2019</c:v>
                </c:pt>
              </c:strCache>
            </c:strRef>
          </c:cat>
          <c:val>
            <c:numRef>
              <c:f>Лист1!$B$5:$Q$5</c:f>
              <c:numCache>
                <c:formatCode>mm:ss.00</c:formatCode>
                <c:ptCount val="16"/>
                <c:pt idx="0">
                  <c:v>1.2199074074074074E-3</c:v>
                </c:pt>
                <c:pt idx="1">
                  <c:v>1.2357638888888889E-3</c:v>
                </c:pt>
                <c:pt idx="2">
                  <c:v>1.2486111111111111E-3</c:v>
                </c:pt>
                <c:pt idx="3">
                  <c:v>1.2049768518518518E-3</c:v>
                </c:pt>
                <c:pt idx="4">
                  <c:v>1.2312500000000001E-3</c:v>
                </c:pt>
                <c:pt idx="5">
                  <c:v>1.260763888888889E-3</c:v>
                </c:pt>
                <c:pt idx="6">
                  <c:v>1.2028935185185185E-3</c:v>
                </c:pt>
                <c:pt idx="7">
                  <c:v>1.1868055555555557E-3</c:v>
                </c:pt>
                <c:pt idx="8">
                  <c:v>1.1937499999999999E-3</c:v>
                </c:pt>
                <c:pt idx="9">
                  <c:v>1.2643518518518518E-3</c:v>
                </c:pt>
                <c:pt idx="10">
                  <c:v>1.2185185185185185E-3</c:v>
                </c:pt>
                <c:pt idx="11">
                  <c:v>1.2372685185185186E-3</c:v>
                </c:pt>
                <c:pt idx="12">
                  <c:v>1.2109953703703703E-3</c:v>
                </c:pt>
                <c:pt idx="13">
                  <c:v>1.2266203703703703E-3</c:v>
                </c:pt>
                <c:pt idx="14">
                  <c:v>1.2060185185185186E-3</c:v>
                </c:pt>
                <c:pt idx="15">
                  <c:v>1.2016203703703705E-3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9201408"/>
        <c:axId val="35634496"/>
      </c:lineChart>
      <c:catAx>
        <c:axId val="149201408"/>
        <c:scaling>
          <c:orientation val="minMax"/>
        </c:scaling>
        <c:delete val="0"/>
        <c:axPos val="b"/>
        <c:majorTickMark val="out"/>
        <c:minorTickMark val="none"/>
        <c:tickLblPos val="nextTo"/>
        <c:crossAx val="35634496"/>
        <c:crosses val="autoZero"/>
        <c:auto val="1"/>
        <c:lblAlgn val="ctr"/>
        <c:lblOffset val="100"/>
        <c:noMultiLvlLbl val="0"/>
      </c:catAx>
      <c:valAx>
        <c:axId val="35634496"/>
        <c:scaling>
          <c:orientation val="minMax"/>
        </c:scaling>
        <c:delete val="0"/>
        <c:axPos val="l"/>
        <c:majorGridlines/>
        <c:numFmt formatCode="mm:ss.00" sourceLinked="1"/>
        <c:majorTickMark val="out"/>
        <c:minorTickMark val="none"/>
        <c:tickLblPos val="nextTo"/>
        <c:crossAx val="149201408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400" b="1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125396446656289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8828101032825438E-2"/>
          <c:y val="0.13415028419460814"/>
          <c:w val="0.88000787780315337"/>
          <c:h val="0.42234093331193651"/>
        </c:manualLayout>
      </c:layout>
      <c:lineChart>
        <c:grouping val="standard"/>
        <c:varyColors val="0"/>
        <c:ser>
          <c:idx val="0"/>
          <c:order val="0"/>
          <c:tx>
            <c:v>TIMOTHY CHERUIYOT</c:v>
          </c:tx>
          <c:marker>
            <c:symbol val="circle"/>
            <c:size val="6"/>
          </c:marker>
          <c:cat>
            <c:strRef>
              <c:f>Лист1!$B$1:$L$1</c:f>
              <c:strCache>
                <c:ptCount val="11"/>
                <c:pt idx="0">
                  <c:v>26.04.2019</c:v>
                </c:pt>
                <c:pt idx="1">
                  <c:v>03.05.2019</c:v>
                </c:pt>
                <c:pt idx="2">
                  <c:v>30.05.2019</c:v>
                </c:pt>
                <c:pt idx="3">
                  <c:v>30.06.2019</c:v>
                </c:pt>
                <c:pt idx="4">
                  <c:v>05.07.2019</c:v>
                </c:pt>
                <c:pt idx="5">
                  <c:v>12.07.2019</c:v>
                </c:pt>
                <c:pt idx="6">
                  <c:v>06.09.2019</c:v>
                </c:pt>
                <c:pt idx="7">
                  <c:v>13.09.2019</c:v>
                </c:pt>
                <c:pt idx="8">
                  <c:v>03.10.2019</c:v>
                </c:pt>
                <c:pt idx="9">
                  <c:v>04.10.2019</c:v>
                </c:pt>
                <c:pt idx="10">
                  <c:v>06 10.2019</c:v>
                </c:pt>
              </c:strCache>
            </c:strRef>
          </c:cat>
          <c:val>
            <c:numRef>
              <c:f>Лист1!$B$5:$L$5</c:f>
              <c:numCache>
                <c:formatCode>mm:ss.00</c:formatCode>
                <c:ptCount val="11"/>
                <c:pt idx="0">
                  <c:v>2.5372685185185186E-3</c:v>
                </c:pt>
                <c:pt idx="1">
                  <c:v>2.4591435185185185E-3</c:v>
                </c:pt>
                <c:pt idx="2">
                  <c:v>2.4975694444444442E-3</c:v>
                </c:pt>
                <c:pt idx="3">
                  <c:v>2.5056712962962962E-3</c:v>
                </c:pt>
                <c:pt idx="4">
                  <c:v>2.4163194444444445E-3</c:v>
                </c:pt>
                <c:pt idx="5">
                  <c:v>2.4302083333333333E-3</c:v>
                </c:pt>
                <c:pt idx="6">
                  <c:v>2.4331018518518517E-3</c:v>
                </c:pt>
                <c:pt idx="7">
                  <c:v>2.4873842592592591E-3</c:v>
                </c:pt>
                <c:pt idx="8">
                  <c:v>2.5094907407407405E-3</c:v>
                </c:pt>
                <c:pt idx="9">
                  <c:v>2.5061342592592592E-3</c:v>
                </c:pt>
                <c:pt idx="10">
                  <c:v>2.4219907407407406E-3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9297664"/>
        <c:axId val="35072256"/>
      </c:lineChart>
      <c:catAx>
        <c:axId val="1492976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35072256"/>
        <c:crosses val="autoZero"/>
        <c:auto val="1"/>
        <c:lblAlgn val="ctr"/>
        <c:lblOffset val="100"/>
        <c:noMultiLvlLbl val="0"/>
      </c:catAx>
      <c:valAx>
        <c:axId val="35072256"/>
        <c:scaling>
          <c:orientation val="minMax"/>
        </c:scaling>
        <c:delete val="0"/>
        <c:axPos val="l"/>
        <c:majorGridlines/>
        <c:numFmt formatCode="mm:ss.00" sourceLinked="0"/>
        <c:majorTickMark val="out"/>
        <c:minorTickMark val="none"/>
        <c:tickLblPos val="nextTo"/>
        <c:crossAx val="149297664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400" b="1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743615118411489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8260938329624153E-2"/>
          <c:y val="0.22252196736277532"/>
          <c:w val="0.88069649830356567"/>
          <c:h val="0.48702407851192514"/>
        </c:manualLayout>
      </c:layout>
      <c:lineChart>
        <c:grouping val="standard"/>
        <c:varyColors val="0"/>
        <c:ser>
          <c:idx val="0"/>
          <c:order val="0"/>
          <c:tx>
            <c:v>TAOUFIK MAKHLOUFI</c:v>
          </c:tx>
          <c:marker>
            <c:symbol val="circle"/>
            <c:size val="6"/>
          </c:marker>
          <c:cat>
            <c:strRef>
              <c:f>'[2 Taoufik MAKHLOUFI.xlsx]Лист1'!$B$1:$F$1</c:f>
              <c:strCache>
                <c:ptCount val="5"/>
                <c:pt idx="0">
                  <c:v>03.08.2019</c:v>
                </c:pt>
                <c:pt idx="1">
                  <c:v>24.08.2019</c:v>
                </c:pt>
                <c:pt idx="2">
                  <c:v>03.10.2019</c:v>
                </c:pt>
                <c:pt idx="3">
                  <c:v>04.10.2019</c:v>
                </c:pt>
                <c:pt idx="4">
                  <c:v>06 10.2019</c:v>
                </c:pt>
              </c:strCache>
            </c:strRef>
          </c:cat>
          <c:val>
            <c:numRef>
              <c:f>'[2 Taoufik MAKHLOUFI.xlsx]Лист1'!$B$5:$F$5</c:f>
              <c:numCache>
                <c:formatCode>mm:ss.00</c:formatCode>
                <c:ptCount val="5"/>
                <c:pt idx="0">
                  <c:v>2.5057870370370368E-3</c:v>
                </c:pt>
                <c:pt idx="1">
                  <c:v>2.4510416666666669E-3</c:v>
                </c:pt>
                <c:pt idx="2">
                  <c:v>2.5020833333333332E-3</c:v>
                </c:pt>
                <c:pt idx="3">
                  <c:v>2.507986111111111E-3</c:v>
                </c:pt>
                <c:pt idx="4">
                  <c:v>2.4465277777777779E-3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accent1"/>
              </a:solidFill>
            </a:ln>
          </c:spPr>
        </c:dropLines>
        <c:marker val="1"/>
        <c:smooth val="0"/>
        <c:axId val="1472000"/>
        <c:axId val="35073984"/>
      </c:lineChart>
      <c:catAx>
        <c:axId val="147200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35073984"/>
        <c:crosses val="autoZero"/>
        <c:auto val="1"/>
        <c:lblAlgn val="ctr"/>
        <c:lblOffset val="100"/>
        <c:noMultiLvlLbl val="0"/>
      </c:catAx>
      <c:valAx>
        <c:axId val="35073984"/>
        <c:scaling>
          <c:orientation val="minMax"/>
        </c:scaling>
        <c:delete val="0"/>
        <c:axPos val="l"/>
        <c:majorGridlines/>
        <c:numFmt formatCode="mm:ss.00" sourceLinked="1"/>
        <c:majorTickMark val="out"/>
        <c:minorTickMark val="none"/>
        <c:tickLblPos val="nextTo"/>
        <c:crossAx val="1472000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600" b="1"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2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8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8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9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26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81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10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98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2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6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5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6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2" r="13916"/>
          <a:stretch/>
        </p:blipFill>
        <p:spPr>
          <a:xfrm>
            <a:off x="-439387" y="0"/>
            <a:ext cx="9571512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04656"/>
          </a:xfrm>
          <a:solidFill>
            <a:srgbClr val="323242">
              <a:alpha val="70980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ru-RU" sz="2800" b="1" dirty="0" err="1">
                <a:solidFill>
                  <a:srgbClr val="00B0F0"/>
                </a:solidFill>
                <a:latin typeface="Times New Roman"/>
                <a:ea typeface="Calibri"/>
              </a:rPr>
              <a:t>Попека</a:t>
            </a:r>
            <a:r>
              <a:rPr lang="ru-RU" sz="2800" b="1" dirty="0">
                <a:solidFill>
                  <a:srgbClr val="00B0F0"/>
                </a:solidFill>
                <a:latin typeface="Times New Roman"/>
                <a:ea typeface="Calibri"/>
              </a:rPr>
              <a:t> Вера </a:t>
            </a:r>
            <a:r>
              <a:rPr lang="ru-RU" sz="2800" b="1" dirty="0" smtClean="0">
                <a:solidFill>
                  <a:srgbClr val="00B0F0"/>
                </a:solidFill>
                <a:latin typeface="Times New Roman"/>
                <a:ea typeface="Calibri"/>
              </a:rPr>
              <a:t>Алексеевна </a:t>
            </a:r>
            <a:r>
              <a:rPr lang="ru-RU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4400" b="1" dirty="0">
                <a:solidFill>
                  <a:schemeClr val="bg1"/>
                </a:solidFill>
                <a:latin typeface="Times New Roman"/>
                <a:ea typeface="Calibri"/>
              </a:rPr>
              <a:t>Анализ выступления белорусских легкоатлетов на Чемпионате мира 2019, перспективы завоевания наград на Олимпийских играх 2020 </a:t>
            </a:r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endParaRPr lang="ru-RU" sz="4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Научный руководитель: Юшкевич Т.П., доктор </a:t>
            </a:r>
            <a:r>
              <a:rPr lang="ru-R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пед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наук, профессор</a:t>
            </a:r>
            <a:endParaRPr lang="be-BY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3"/>
          <a:stretch/>
        </p:blipFill>
        <p:spPr>
          <a:xfrm>
            <a:off x="-1" y="1881"/>
            <a:ext cx="9144627" cy="685611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332656"/>
            <a:ext cx="8229600" cy="6408711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мира за все время: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361510"/>
              </p:ext>
            </p:extLst>
          </p:nvPr>
        </p:nvGraphicFramePr>
        <p:xfrm>
          <a:off x="251832" y="764704"/>
          <a:ext cx="8640960" cy="5987542"/>
        </p:xfrm>
        <a:graphic>
          <a:graphicData uri="http://schemas.openxmlformats.org/drawingml/2006/table">
            <a:tbl>
              <a:tblPr firstRow="1" firstCol="1" bandRow="1"/>
              <a:tblGrid>
                <a:gridCol w="461892"/>
                <a:gridCol w="834252"/>
                <a:gridCol w="1512168"/>
                <a:gridCol w="864096"/>
                <a:gridCol w="576064"/>
                <a:gridCol w="504056"/>
                <a:gridCol w="2088232"/>
                <a:gridCol w="864096"/>
                <a:gridCol w="936104"/>
              </a:tblGrid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COMPETITOR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RESULTS 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1:40.91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David RUDISHA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 DEC 1988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Olympic Stadium, London (GBR)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09 AUG 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Wilson KIPKETER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DEC 1972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Köln (GER)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 AUG 1997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Sebastian COE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 SEP 1956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Firenze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 JUN 1981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Nijel AMOS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15MAR </a:t>
                      </a: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Olympic Stadium, London (GBR)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09 AUG 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Joaquim CRUZ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12MAR </a:t>
                      </a: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Köln (GER)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 AUG 1984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Emmanuel Kipkurui KORIR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 JUN 1995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Olympic Stadium, London (GBR)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 JUL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Abubaker KAKI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 JUN 1989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SUD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Bislett, Oslo (NOR)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04 JUN 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Sammy KOSKEI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MAY 1961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Köln (GER)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 AUG 1984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Wilfred BUNGEI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 JUL 1980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Rieti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08 SEP 2002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Donavan BRAZIER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 APR 1997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1f1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Khalifa International Stadium, Doha (QAT)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01 OCT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5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332656"/>
            <a:ext cx="8229600" cy="6336704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в 2019г 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25075"/>
              </p:ext>
            </p:extLst>
          </p:nvPr>
        </p:nvGraphicFramePr>
        <p:xfrm>
          <a:off x="107504" y="692696"/>
          <a:ext cx="9036497" cy="6248007"/>
        </p:xfrm>
        <a:graphic>
          <a:graphicData uri="http://schemas.openxmlformats.org/drawingml/2006/table">
            <a:tbl>
              <a:tblPr firstRow="1" firstCol="1" bandRow="1"/>
              <a:tblGrid>
                <a:gridCol w="455620"/>
                <a:gridCol w="835306"/>
                <a:gridCol w="1594676"/>
                <a:gridCol w="1290862"/>
                <a:gridCol w="576064"/>
                <a:gridCol w="432048"/>
                <a:gridCol w="1728192"/>
                <a:gridCol w="1224136"/>
                <a:gridCol w="899593"/>
              </a:tblGrid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COMPETITOR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RESULTS 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1:40.91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David RUDISHA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 DEC 1988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Olympic Stadium, London (GBR)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09AUG2012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Wilson KIPKETER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DEC 1972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Köln (GER)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24AUG1997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Sebastian COE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 SEP 1956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Firenze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JUN1981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Nijel AMOS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 </a:t>
                      </a: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MAR1994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Olympic Stadium, London (GBR)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09AUG2012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Joaquim CRUZ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</a:t>
                      </a: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MAR1963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Köln (GER)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26AUG1984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Emmanuel Kipkurui KORIR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 JUN 1995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Olympic Stadium, London (GBR)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 JUL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Abubaker KAKI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 JUN 1989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SUD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Bislett, Oslo (NOR)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04 </a:t>
                      </a: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JUN2010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Sammy KOSKEI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MAY 1961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Köln (GER)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26AUG1984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Wilfred BUNGEI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 JUL 1980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Rieti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08 </a:t>
                      </a:r>
                      <a:r>
                        <a:rPr lang="be-BY" sz="16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SEP2002</a:t>
                      </a:r>
                      <a:endParaRPr lang="be-BY" sz="16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Donavan BRAZIER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 APR 1997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1f1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Khalifa International Stadium, Doha (QAT)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01 OCT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4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5750099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</a:t>
            </a:r>
            <a:r>
              <a:rPr lang="ru-RU" sz="2400" b="1" dirty="0">
                <a:solidFill>
                  <a:schemeClr val="bg1"/>
                </a:solidFill>
              </a:rPr>
              <a:t>В БРИЛЛИАНТОВОЙ ЛИГЕ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017822"/>
              </p:ext>
            </p:extLst>
          </p:nvPr>
        </p:nvGraphicFramePr>
        <p:xfrm>
          <a:off x="323525" y="1268757"/>
          <a:ext cx="8496946" cy="4819650"/>
        </p:xfrm>
        <a:graphic>
          <a:graphicData uri="http://schemas.openxmlformats.org/drawingml/2006/table">
            <a:tbl>
              <a:tblPr firstRow="1" firstCol="1" bandRow="1"/>
              <a:tblGrid>
                <a:gridCol w="720083"/>
                <a:gridCol w="3960440"/>
                <a:gridCol w="792088"/>
                <a:gridCol w="1296144"/>
                <a:gridCol w="1728191"/>
              </a:tblGrid>
              <a:tr h="331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ATHLETE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  <a:endParaRPr lang="be-BY" sz="25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  <a:endParaRPr lang="be-BY" sz="25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Nijel AMOS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1:41.89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Ferguson Cheruiyot ROTICH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Donavan BRAZIER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29.08.2019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Wyclife KINYAMAL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Brandon MCBRIDE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29.08.2019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Amel TUKA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Emmanuel Kipkurui KORIR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29.08.2019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Michael SARUNI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Marcin LEWANDOWSKI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Wesley VÁZQUEZ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PUR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24.08.2019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5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6264696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</a:t>
            </a:r>
            <a:r>
              <a:rPr lang="ru-RU" sz="2400" b="1" dirty="0" smtClean="0">
                <a:solidFill>
                  <a:schemeClr val="bg1"/>
                </a:solidFill>
              </a:rPr>
              <a:t>финала Чемпионата мира 2019 г( 01.10.2019)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263565"/>
              </p:ext>
            </p:extLst>
          </p:nvPr>
        </p:nvGraphicFramePr>
        <p:xfrm>
          <a:off x="251520" y="1268759"/>
          <a:ext cx="8568952" cy="4426368"/>
        </p:xfrm>
        <a:graphic>
          <a:graphicData uri="http://schemas.openxmlformats.org/drawingml/2006/table">
            <a:tbl>
              <a:tblPr firstRow="1" firstCol="1" bandRow="1"/>
              <a:tblGrid>
                <a:gridCol w="792088"/>
                <a:gridCol w="936104"/>
                <a:gridCol w="4248472"/>
                <a:gridCol w="877729"/>
                <a:gridCol w="1714559"/>
              </a:tblGrid>
              <a:tr h="493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ATHLETE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  <a:endParaRPr lang="be-BY" sz="2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Donavan BRAZIER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1:42.34 CR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Amel TUKA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1:43.47 SB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Ferguson Cheruiyot ROTICH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1:43.82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Bryce HOPPEL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1:44.25 PB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Wesley VÁZQUEZ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PUR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1:44.48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Adrián BEN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ESP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1:45.58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Marco AROP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1:45.78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Clayton MURPHY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8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1:47.84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2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6048672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Динамика индивидуальных результатов сильнейших спортсменов  в олимпийском цикле (главные старты):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1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Донован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Брейзер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(США)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2 –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Амель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Тука (Босния)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50859148"/>
              </p:ext>
            </p:extLst>
          </p:nvPr>
        </p:nvGraphicFramePr>
        <p:xfrm>
          <a:off x="575556" y="1052736"/>
          <a:ext cx="799288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32502967"/>
              </p:ext>
            </p:extLst>
          </p:nvPr>
        </p:nvGraphicFramePr>
        <p:xfrm>
          <a:off x="575556" y="3573016"/>
          <a:ext cx="799288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875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6048672"/>
          </a:xfrm>
          <a:solidFill>
            <a:srgbClr val="323242">
              <a:alpha val="80784"/>
            </a:srgb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3 –</a:t>
            </a:r>
            <a:r>
              <a:rPr 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Фергюсон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Черуйот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Ротич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(Кения) </a:t>
            </a:r>
            <a:endParaRPr lang="ru-RU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15368222"/>
              </p:ext>
            </p:extLst>
          </p:nvPr>
        </p:nvGraphicFramePr>
        <p:xfrm>
          <a:off x="539552" y="1484784"/>
          <a:ext cx="80648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975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r="721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323242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Бег 1500 м. (МУЖ)</a:t>
            </a:r>
            <a:endParaRPr lang="be-BY" sz="66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/>
          <a:stretch/>
        </p:blipFill>
        <p:spPr>
          <a:xfrm>
            <a:off x="570016" y="1124744"/>
            <a:ext cx="4232953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79" y="1268760"/>
            <a:ext cx="4633320" cy="306097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6"/>
          <a:stretch/>
        </p:blipFill>
        <p:spPr>
          <a:xfrm>
            <a:off x="4283968" y="3429000"/>
            <a:ext cx="4700570" cy="320888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0" y="3284984"/>
            <a:ext cx="4748808" cy="31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332656"/>
            <a:ext cx="8229600" cy="6264696"/>
          </a:xfrm>
          <a:solidFill>
            <a:srgbClr val="323242">
              <a:alpha val="8980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мира за все время: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844026"/>
              </p:ext>
            </p:extLst>
          </p:nvPr>
        </p:nvGraphicFramePr>
        <p:xfrm>
          <a:off x="179512" y="692693"/>
          <a:ext cx="8712968" cy="5987542"/>
        </p:xfrm>
        <a:graphic>
          <a:graphicData uri="http://schemas.openxmlformats.org/drawingml/2006/table">
            <a:tbl>
              <a:tblPr firstRow="1" firstCol="1" bandRow="1"/>
              <a:tblGrid>
                <a:gridCol w="434956"/>
                <a:gridCol w="772169"/>
                <a:gridCol w="1457171"/>
                <a:gridCol w="1368152"/>
                <a:gridCol w="576064"/>
                <a:gridCol w="504056"/>
                <a:gridCol w="1584176"/>
                <a:gridCol w="1152013"/>
                <a:gridCol w="864211"/>
              </a:tblGrid>
              <a:tr h="509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COMPETITOR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RESULTS 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3:26.00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Hicham EL GUERROUJ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SEP 1974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JUL 1998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3:26.34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Bernard LAGAT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DEC 1974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Bruxelles (BEL)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 AUG 2001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3:26.69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Asbel KIPROP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JUN 1989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Louis II, Monaco (MON)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 JUL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3:27.37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Noureddine MORCELI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 FEB 1970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Nice (FRA)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JUL 1995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3:27.64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Silas KIPLAGAT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AUG 1989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Louis II, Monaco (MON)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 JUL 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3:28.12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Noah NGENY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02 NOV 1978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2f1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Zürich (SUI)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 AUG 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3:28.41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Timothy CHERUIYOT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NOV 1995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Louis II, Monaco (MON)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JUL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3:28.75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Taoufik MAKHLOUFI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 APR 1988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Louis II, Monaco (MON)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 JUL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3:28.79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Abdelaati IGUIDER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 MAR 1987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Louis II, Monaco (MON)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 JUL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3:28.80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Elijah Motonei MANANGOI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 JAN 1993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Louis II, Monaco (MON)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 JUL 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86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332656"/>
            <a:ext cx="8229600" cy="6408712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в 2019г 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66619"/>
              </p:ext>
            </p:extLst>
          </p:nvPr>
        </p:nvGraphicFramePr>
        <p:xfrm>
          <a:off x="323527" y="692693"/>
          <a:ext cx="8640960" cy="6185380"/>
        </p:xfrm>
        <a:graphic>
          <a:graphicData uri="http://schemas.openxmlformats.org/drawingml/2006/table">
            <a:tbl>
              <a:tblPr firstRow="1" firstCol="1" bandRow="1"/>
              <a:tblGrid>
                <a:gridCol w="432049"/>
                <a:gridCol w="792088"/>
                <a:gridCol w="1944216"/>
                <a:gridCol w="792088"/>
                <a:gridCol w="576064"/>
                <a:gridCol w="432048"/>
                <a:gridCol w="2088232"/>
                <a:gridCol w="720492"/>
                <a:gridCol w="863683"/>
              </a:tblGrid>
              <a:tr h="375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COMPETITOR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RESULTS 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3:28.77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Timothy CHERUIYOT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NOV 1995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Pontaise, Lausanne (SUI)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 JUL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Jakob INGEBRIGTSEN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 SEP 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Pontaise, Lausanne (SUI)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 JUL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Ronald MUSAGALA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16 DEC 1992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UGA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Louis II, Monaco (MON)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JUL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Charlie DA'VALL GRICE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07 NOV 1993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Louis II, Monaco (MON)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JUL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Ayanleh SOULEIMAN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03 DEC 1992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DJI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Charléty, Paris (FRA)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24AU</a:t>
                      </a:r>
                      <a:r>
                        <a:rPr lang="be-BY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 </a:t>
                      </a: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Filip INGEBRIGTSEN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APR 1993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Pontaise, Lausanne (SUI)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 JUL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Taoufik MAKHLOUFI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 APR 1988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2f1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Khalifa International Stadium, Doha (QAT)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06OCT </a:t>
                      </a: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Samuel TEFERA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 OCT 1999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Pontaise, Lausanne (SUI)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 JUL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Bethwell BIRGEN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AUG 1988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Stade Charléty, Paris (FRA)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24AU</a:t>
                      </a:r>
                      <a:r>
                        <a:rPr lang="be-BY" sz="14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Marcin LEWANDOWSKI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 JUN 1987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3f1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Khalifa International Stadium, Doha (QAT)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06OCT </a:t>
                      </a: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0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6120680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</a:t>
            </a:r>
            <a:r>
              <a:rPr lang="ru-RU" sz="2400" b="1" dirty="0">
                <a:solidFill>
                  <a:schemeClr val="bg1"/>
                </a:solidFill>
              </a:rPr>
              <a:t>В БРИЛЛИАНТОВОЙ ЛИГЕ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6832"/>
              </p:ext>
            </p:extLst>
          </p:nvPr>
        </p:nvGraphicFramePr>
        <p:xfrm>
          <a:off x="323528" y="836712"/>
          <a:ext cx="8280921" cy="5678424"/>
        </p:xfrm>
        <a:graphic>
          <a:graphicData uri="http://schemas.openxmlformats.org/drawingml/2006/table">
            <a:tbl>
              <a:tblPr firstRow="1" firstCol="1" bandRow="1"/>
              <a:tblGrid>
                <a:gridCol w="720082"/>
                <a:gridCol w="3384376"/>
                <a:gridCol w="863630"/>
                <a:gridCol w="1512634"/>
                <a:gridCol w="1800199"/>
              </a:tblGrid>
              <a:tr h="233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ATHLETE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  <a:endParaRPr lang="be-BY" sz="27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  <a:endParaRPr lang="be-BY" sz="27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be-BY" sz="27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Timothy CHERUIYOT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3:28.77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07</a:t>
                      </a: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be-BY" sz="27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Jakob INGEBRIGTSEN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07</a:t>
                      </a: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be-BY" sz="27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Ronald MUSAGALA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UGA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Charlie DA'VALL GRICE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Ayanleh SOULEIMAN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DJI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be-BY" sz="27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Filip INGEBRIGTSEN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3:30.82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07</a:t>
                      </a: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be-BY" sz="27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Ronald MUSAGALA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UGA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Samuel TEFERA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Bethwell BIRGEN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r>
                        <a:rPr lang="en-US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be-BY" sz="27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George Meitamei MANANGOI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vebik\работа\Эльвира Герман\DgoGKAMWsAIE3lY.jpg-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rgbClr val="323242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Барьерный бег 100м </a:t>
            </a:r>
            <a:endParaRPr lang="be-BY" sz="72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96752"/>
            <a:ext cx="4517329" cy="3009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r="25421"/>
          <a:stretch/>
        </p:blipFill>
        <p:spPr>
          <a:xfrm>
            <a:off x="5292080" y="3025169"/>
            <a:ext cx="3300165" cy="36070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8" r="16621"/>
          <a:stretch/>
        </p:blipFill>
        <p:spPr>
          <a:xfrm>
            <a:off x="540087" y="1052038"/>
            <a:ext cx="3574474" cy="37528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4968552" cy="2702195"/>
          </a:xfrm>
        </p:spPr>
      </p:pic>
    </p:spTree>
    <p:extLst>
      <p:ext uri="{BB962C8B-B14F-4D97-AF65-F5344CB8AC3E}">
        <p14:creationId xmlns:p14="http://schemas.microsoft.com/office/powerpoint/2010/main" val="39069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6419393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</a:t>
            </a:r>
            <a:r>
              <a:rPr lang="ru-RU" sz="2400" b="1" dirty="0" smtClean="0">
                <a:solidFill>
                  <a:schemeClr val="bg1"/>
                </a:solidFill>
              </a:rPr>
              <a:t>финала Чемпионата мира 2019 г( </a:t>
            </a:r>
            <a:r>
              <a:rPr lang="en-US" sz="2400" b="1" dirty="0" smtClean="0">
                <a:solidFill>
                  <a:schemeClr val="bg1"/>
                </a:solidFill>
              </a:rPr>
              <a:t>06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r>
              <a:rPr lang="en-US" sz="2400" b="1" dirty="0" smtClean="0">
                <a:solidFill>
                  <a:schemeClr val="bg1"/>
                </a:solidFill>
              </a:rPr>
              <a:t>10</a:t>
            </a:r>
            <a:r>
              <a:rPr lang="ru-RU" sz="2400" b="1" dirty="0" smtClean="0">
                <a:solidFill>
                  <a:schemeClr val="bg1"/>
                </a:solidFill>
              </a:rPr>
              <a:t>.2019)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995325"/>
              </p:ext>
            </p:extLst>
          </p:nvPr>
        </p:nvGraphicFramePr>
        <p:xfrm>
          <a:off x="251519" y="1196751"/>
          <a:ext cx="8712969" cy="5695950"/>
        </p:xfrm>
        <a:graphic>
          <a:graphicData uri="http://schemas.openxmlformats.org/drawingml/2006/table">
            <a:tbl>
              <a:tblPr firstRow="1" firstCol="1" bandRow="1"/>
              <a:tblGrid>
                <a:gridCol w="720081"/>
                <a:gridCol w="871711"/>
                <a:gridCol w="3637453"/>
                <a:gridCol w="1741455"/>
                <a:gridCol w="1742269"/>
              </a:tblGrid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ATHLETE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COUNTRY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Timothy CHERUIYOT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3:29.26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Taoufik MAKHLOUFI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3:31.38 SB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Marcin LEWANDOWSKI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3:31.46 NR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Jakob INGEBRIGTSEN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Jake WIGHTMAN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3:31.87 PB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Josh KERR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3:32.52 PB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Ronald KWEMOI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3:32.72 SB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Matthew CENTROWITZ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3:32.81 SB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Kalle BERGLUND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SWE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3:33.70 NR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Craig ENGELS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3:34.24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Neil GOURLEY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3:37.30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Youssouf HISS BACHIR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DJI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5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3:37.96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2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5750099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Динамика индивидуальных результатов сильнейших спортсменов  в олимпийском цикле (главные старты):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1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–Тимоти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Черуйот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(Кения) 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2 –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Тауфик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Махлуфи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(Алжир)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23357964"/>
              </p:ext>
            </p:extLst>
          </p:nvPr>
        </p:nvGraphicFramePr>
        <p:xfrm>
          <a:off x="611560" y="1196752"/>
          <a:ext cx="784887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46246165"/>
              </p:ext>
            </p:extLst>
          </p:nvPr>
        </p:nvGraphicFramePr>
        <p:xfrm>
          <a:off x="611560" y="3717032"/>
          <a:ext cx="792088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24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5750099"/>
          </a:xfrm>
          <a:solidFill>
            <a:srgbClr val="323242">
              <a:alpha val="80784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3  –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Марцин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Левандовскии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̆ (Польша) 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532222727"/>
              </p:ext>
            </p:extLst>
          </p:nvPr>
        </p:nvGraphicFramePr>
        <p:xfrm>
          <a:off x="611560" y="1340767"/>
          <a:ext cx="7920880" cy="2376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476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19765"/>
          <a:stretch/>
        </p:blipFill>
        <p:spPr>
          <a:xfrm>
            <a:off x="0" y="13000"/>
            <a:ext cx="9144000" cy="684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6275"/>
          </a:xfrm>
          <a:solidFill>
            <a:srgbClr val="323242">
              <a:alpha val="69804"/>
            </a:srgbClr>
          </a:solidFill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Бег 5000 м. (МУЖ)</a:t>
            </a:r>
            <a:endParaRPr lang="be-BY" sz="6600" i="1" dirty="0"/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8676" name="Picture 4" descr="E:\vebik\работа\5000 м М\EFvYDTsWkAAZn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0913"/>
            <a:ext cx="5964026" cy="43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E:\vebik\работа\5000 м М\Muktar-Edr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r="7065"/>
          <a:stretch/>
        </p:blipFill>
        <p:spPr bwMode="auto">
          <a:xfrm>
            <a:off x="4932041" y="2585400"/>
            <a:ext cx="4064181" cy="26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E:\vebik\работа\5000 м М\a59398c6-e3be-11e9-a65c-0eda3a42da3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4534"/>
            <a:ext cx="4608512" cy="307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395536" y="332655"/>
            <a:ext cx="8291265" cy="6522169"/>
          </a:xfrm>
          <a:solidFill>
            <a:srgbClr val="323242">
              <a:alpha val="8980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мира за все время: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410515"/>
              </p:ext>
            </p:extLst>
          </p:nvPr>
        </p:nvGraphicFramePr>
        <p:xfrm>
          <a:off x="395536" y="692691"/>
          <a:ext cx="8352927" cy="6063556"/>
        </p:xfrm>
        <a:graphic>
          <a:graphicData uri="http://schemas.openxmlformats.org/drawingml/2006/table">
            <a:tbl>
              <a:tblPr firstRow="1" firstCol="1" bandRow="1"/>
              <a:tblGrid>
                <a:gridCol w="418154"/>
                <a:gridCol w="877990"/>
                <a:gridCol w="1440160"/>
                <a:gridCol w="792088"/>
                <a:gridCol w="504056"/>
                <a:gridCol w="504056"/>
                <a:gridCol w="2088232"/>
                <a:gridCol w="792088"/>
                <a:gridCol w="936103"/>
              </a:tblGrid>
              <a:tr h="479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COMPETITOR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RESULTS 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12:37.35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Kenenisa BEKELE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 JUN 1982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Blankers-Koen Stadion, Hengelo (NED)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 MAY 2004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12:39.36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Haile GEBRSELASSIE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 APR 1973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Helsinki (FIN)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 JUN 1998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12:39.74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Daniel KOMEN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 MAY 1976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Bruxelles (BEL)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 AUG 1997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12:43.02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Selemon BAREGA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JAN 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Boudewijnstadion, Bruxelles (BEL)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 AUG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12:45.82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Hagos GEBRHIWET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 MAY 1994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Boudewijnstadion, Bruxelles (BEL)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 AUG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12:46.53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Eliud KIPCHOGE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 NOV 1984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02 JUL 2004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12:46.79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Yomif KEJELCHA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01 AUG 1997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Boudewijnstadion, Bruxelles (BEL)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 AUG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12:46.81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Dejen GEBREMESKEL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24NOV 1989</a:t>
                      </a:r>
                      <a:endParaRPr lang="be-BY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Paris (FRA)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JUL 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12:47.04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Sileshi SIHINE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 JAN 1983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02 JUL 2004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12:48.64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Isiah Kiplangat KOECH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 DEC 1993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Paris (FRA)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JUL 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332656"/>
            <a:ext cx="8229600" cy="6408712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в 2019г 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486497"/>
              </p:ext>
            </p:extLst>
          </p:nvPr>
        </p:nvGraphicFramePr>
        <p:xfrm>
          <a:off x="323528" y="692699"/>
          <a:ext cx="8424937" cy="5987542"/>
        </p:xfrm>
        <a:graphic>
          <a:graphicData uri="http://schemas.openxmlformats.org/drawingml/2006/table">
            <a:tbl>
              <a:tblPr firstRow="1" firstCol="1" bandRow="1"/>
              <a:tblGrid>
                <a:gridCol w="416721"/>
                <a:gridCol w="879423"/>
                <a:gridCol w="1440160"/>
                <a:gridCol w="792088"/>
                <a:gridCol w="504056"/>
                <a:gridCol w="452371"/>
                <a:gridCol w="2283933"/>
                <a:gridCol w="792088"/>
                <a:gridCol w="864097"/>
              </a:tblGrid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COMPETITOR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RESULTS 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12:52.98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Telahun Haile BEKELE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 MAY 1999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JUN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12:53.04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Selemon BAREGA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JAN 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JUN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12:54.92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Hagos GEBRHIWET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 MAY 1994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JUN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12:56.26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Birhanu BALEW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 FEB 1996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JUN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12:56.48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Abadi HADIS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NOV 1997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JUN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12:57.41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Joshua CHEPTEGEI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SEP 1996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UGA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Zürich (SUI)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 AUG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12:57.90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Nicholas Kipkorir KIMELI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 SEP 1998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Blankers-Koen Stadion, Hengelo (NED)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09 JUN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12:58.10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William KINCAID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 SEP 1992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Michael Jordan </a:t>
                      </a:r>
                      <a:r>
                        <a:rPr lang="be-BY" sz="1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Track, </a:t>
                      </a: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Beaverton, OR (USA)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 SEP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12:58.16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Mohammed AHMED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 JAN 1991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Stadio Olimpico, Roma (ITA)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JUN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12:58.85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Muktar EDRIS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JAN 1994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1f1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Khalifa International Stadium, Doha (QAT)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SEP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5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6120680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</a:t>
            </a:r>
            <a:r>
              <a:rPr lang="ru-RU" sz="2400" b="1" dirty="0">
                <a:solidFill>
                  <a:schemeClr val="bg1"/>
                </a:solidFill>
              </a:rPr>
              <a:t>В БРИЛЛИАНТОВОЙ ЛИГЕ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24661"/>
              </p:ext>
            </p:extLst>
          </p:nvPr>
        </p:nvGraphicFramePr>
        <p:xfrm>
          <a:off x="359532" y="904371"/>
          <a:ext cx="8424936" cy="4556760"/>
        </p:xfrm>
        <a:graphic>
          <a:graphicData uri="http://schemas.openxmlformats.org/drawingml/2006/table">
            <a:tbl>
              <a:tblPr firstRow="1" firstCol="1" bandRow="1"/>
              <a:tblGrid>
                <a:gridCol w="720081"/>
                <a:gridCol w="3528392"/>
                <a:gridCol w="806016"/>
                <a:gridCol w="1684830"/>
                <a:gridCol w="1685617"/>
              </a:tblGrid>
              <a:tr h="220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ATHLETE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  <a:endParaRPr lang="be-BY" sz="2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  <a:endParaRPr lang="be-BY" sz="26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Telahun Haile BEKELE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12:52.98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06.06.2019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Selemon BAREGA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12:53.04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06.06.2019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Hagos GEBRHIWET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12:54.92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06.06.2019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Birhanu BALEW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12:56.26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06.06.2019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Abadi HADIS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12:56.48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06.06.2019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Joshua CHEPTEGEI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UGA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12:57.41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29.08.2019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Mohammed AHMED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12:58.16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06.06.2019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Nicholas Kipkorir KIMELI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12:59.05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29.08.2019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Yomif KEJELCHA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13:00.56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05.07.2019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7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332656"/>
            <a:ext cx="8229600" cy="6491401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</a:t>
            </a:r>
            <a:r>
              <a:rPr lang="ru-RU" sz="2400" b="1" dirty="0" smtClean="0">
                <a:solidFill>
                  <a:schemeClr val="bg1"/>
                </a:solidFill>
              </a:rPr>
              <a:t>финала Чемпионата мира 2019 г( 30.09.2019)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59591"/>
              </p:ext>
            </p:extLst>
          </p:nvPr>
        </p:nvGraphicFramePr>
        <p:xfrm>
          <a:off x="395536" y="1026583"/>
          <a:ext cx="8352928" cy="6169152"/>
        </p:xfrm>
        <a:graphic>
          <a:graphicData uri="http://schemas.openxmlformats.org/drawingml/2006/table">
            <a:tbl>
              <a:tblPr firstRow="1" firstCol="1" bandRow="1"/>
              <a:tblGrid>
                <a:gridCol w="637075"/>
                <a:gridCol w="888942"/>
                <a:gridCol w="3487144"/>
                <a:gridCol w="1669493"/>
                <a:gridCol w="1670274"/>
              </a:tblGrid>
              <a:tr h="383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ATHLETE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COUNTRY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Muktar EDRIS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12:58.85 SB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Selemon BAREGA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12:59.70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Mohammed AHMED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13:01.11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Telahun Haile BEKELE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13:02.29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Jakob INGEBRIGTSEN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13:02.93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Jacob KROP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13:03.08 PB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Paul CHELIMO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13:04.60 SB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Nicholas Kipkorir KIMELI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13:05.27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Birhanu BALEW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13:14.66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Justyn KNIGHT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13:26.63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Hassan MEAD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13:27.05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Stewart MCSWEYN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13:30.41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Henrik INGEBRIGTSEN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13:36.25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Isaac KIMELI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13:44.29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Filip INGEBRIGTSEN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2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DNF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26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5750099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Динамика индивидуальных результатов сильнейших спортсменов  в олимпийском цикле (главные старты):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1 –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Муктар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Эдрис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(Эфиопия)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2 –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Селемон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Барега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(Эфиопия)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9468171"/>
              </p:ext>
            </p:extLst>
          </p:nvPr>
        </p:nvGraphicFramePr>
        <p:xfrm>
          <a:off x="539552" y="1124744"/>
          <a:ext cx="799288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56869110"/>
              </p:ext>
            </p:extLst>
          </p:nvPr>
        </p:nvGraphicFramePr>
        <p:xfrm>
          <a:off x="539552" y="3573016"/>
          <a:ext cx="8064896" cy="177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723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  <a:solidFill>
            <a:srgbClr val="323242">
              <a:alpha val="80784"/>
            </a:srgb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3  –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Мохаммед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Ахмед  (Канада) </a:t>
            </a:r>
            <a:endParaRPr 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25304824"/>
              </p:ext>
            </p:extLst>
          </p:nvPr>
        </p:nvGraphicFramePr>
        <p:xfrm>
          <a:off x="539552" y="1988840"/>
          <a:ext cx="7632848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20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260648"/>
            <a:ext cx="8229600" cy="6336704"/>
          </a:xfrm>
          <a:solidFill>
            <a:srgbClr val="323242">
              <a:alpha val="8980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мира за все время: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57073"/>
              </p:ext>
            </p:extLst>
          </p:nvPr>
        </p:nvGraphicFramePr>
        <p:xfrm>
          <a:off x="323527" y="709338"/>
          <a:ext cx="8496945" cy="6169152"/>
        </p:xfrm>
        <a:graphic>
          <a:graphicData uri="http://schemas.openxmlformats.org/drawingml/2006/table">
            <a:tbl>
              <a:tblPr firstRow="1" firstCol="1" bandRow="1"/>
              <a:tblGrid>
                <a:gridCol w="524791"/>
                <a:gridCol w="627339"/>
                <a:gridCol w="576064"/>
                <a:gridCol w="1512168"/>
                <a:gridCol w="792088"/>
                <a:gridCol w="576064"/>
                <a:gridCol w="504056"/>
                <a:gridCol w="1728192"/>
                <a:gridCol w="792088"/>
                <a:gridCol w="864095"/>
              </a:tblGrid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Competitor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RESULTS SCORE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KENDRA HARRISON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 SEP 1992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Olympic Stadium, London (GBR)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 JUL 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YORDANKA DONKOVA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 SEP 1961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BUL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Stara Zagora (BUL)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AUG 1988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GINKA ZAGORCHEVA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 APR 1958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BUL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Drama (GRE)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08 AUG 1987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LYDMILA NAROZHILENKO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 APR 1964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1f1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Sevilla (ESP)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06 JUN 1992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BRIANNA MCNEAL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 AUG 1991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Drake Stadium, Des Moines, (USA)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 JUN 2013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SALLY PEARSON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 SEP 1986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DS, Daegu (KOR)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03 SEP 2011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DANIELLE WILLIAMS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SEP 1992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Olympic Stadium, London (GBR)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JUL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-0.3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GAIL DEVERS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 NOV 1966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Sacramento, 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 Jul 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SHARIKA NELVIS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 MAY 1990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1h3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Eugene (Hayward Field), 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 Jun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NIA ALI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 Oct 1988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 Oct 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6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89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2808312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Спасибо за внимание.</a:t>
            </a:r>
            <a:endParaRPr lang="be-BY" sz="7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43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332656"/>
            <a:ext cx="8229600" cy="6408712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в 2019г 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63820"/>
              </p:ext>
            </p:extLst>
          </p:nvPr>
        </p:nvGraphicFramePr>
        <p:xfrm>
          <a:off x="326956" y="764704"/>
          <a:ext cx="8784977" cy="5511927"/>
        </p:xfrm>
        <a:graphic>
          <a:graphicData uri="http://schemas.openxmlformats.org/drawingml/2006/table">
            <a:tbl>
              <a:tblPr firstRow="1" firstCol="1" bandRow="1"/>
              <a:tblGrid>
                <a:gridCol w="500628"/>
                <a:gridCol w="720080"/>
                <a:gridCol w="576064"/>
                <a:gridCol w="2160240"/>
                <a:gridCol w="1368152"/>
                <a:gridCol w="576064"/>
                <a:gridCol w="576064"/>
                <a:gridCol w="2307685"/>
              </a:tblGrid>
              <a:tr h="24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RANK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COMPETITOR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DANIELLE WILLIAMS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SEP 1992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London (GBR)20 Jul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NIA ALI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 Oct 1988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Doha6 Oct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JANEEK BROWN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</a:t>
                      </a:r>
                      <a:r>
                        <a:rPr lang="be-BY" sz="18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MAY1998</a:t>
                      </a:r>
                      <a:endParaRPr lang="be-BY" sz="18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Austin, TX (USA)8 Jun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KENDRA HARRISON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 SEP 1992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Monaco (MON)12 Jul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TODI AMUSAN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 APR 1997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NGR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Doha 5 Oct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CHANEL BRISSET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be-BY" sz="18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AUG1999</a:t>
                      </a:r>
                      <a:endParaRPr lang="be-BY" sz="18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Austin, TX (USA)8 Jun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TONEAL MARSHALL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 DEC 1998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Queretaro (MEX)6 Jul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CHRISTINA CLEMONS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 </a:t>
                      </a:r>
                      <a:r>
                        <a:rPr lang="be-BY" sz="18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MAY1990</a:t>
                      </a:r>
                      <a:endParaRPr lang="be-BY" sz="18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1h1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Turku (FIN)11 Jun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KENDELL WILLIAMS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JUN 1995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1ce3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Doha2 Oct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-1.2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BRIANNA MCNEAL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 AUG 1991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Des Moines, IA (USA)27 Jul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MEGAN TAPPER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18MAR1994</a:t>
                      </a:r>
                      <a:endParaRPr lang="be-BY" sz="185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2h2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Doha 6 Oct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+1.8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ELVIRA HERMAN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 JUN 1997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BLR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85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Gävle (SWE)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1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6120680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</a:t>
            </a:r>
            <a:r>
              <a:rPr lang="ru-RU" sz="2400" b="1" dirty="0">
                <a:solidFill>
                  <a:schemeClr val="bg1"/>
                </a:solidFill>
              </a:rPr>
              <a:t>В БРИЛЛИАНТОВОЙ ЛИГЕ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50958"/>
              </p:ext>
            </p:extLst>
          </p:nvPr>
        </p:nvGraphicFramePr>
        <p:xfrm>
          <a:off x="323525" y="908724"/>
          <a:ext cx="8496946" cy="5400593"/>
        </p:xfrm>
        <a:graphic>
          <a:graphicData uri="http://schemas.openxmlformats.org/drawingml/2006/table">
            <a:tbl>
              <a:tblPr firstRow="1" firstCol="1" bandRow="1"/>
              <a:tblGrid>
                <a:gridCol w="720083"/>
                <a:gridCol w="3528392"/>
                <a:gridCol w="1008112"/>
                <a:gridCol w="1224136"/>
                <a:gridCol w="2016223"/>
              </a:tblGrid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ATHLETE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NAT</a:t>
                      </a:r>
                      <a:endParaRPr lang="be-BY" sz="27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DATE</a:t>
                      </a:r>
                      <a:endParaRPr lang="be-BY" sz="27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DANIELE  WILLIAMS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KENDRA HARRISON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NIA ALI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CHRISTINA CLEMONS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QUEEN CLAYE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MEGAN TAPPER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20.10.2019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SHARIKA NELVIS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30.05.2019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JANEEK BROWN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12.07.2019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TOBI AMUSAN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NGR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18.08.2019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ELVIRA  HERMAN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BLR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7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13.06.2019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3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6419393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ТОП 10 результатов </a:t>
            </a:r>
            <a:r>
              <a:rPr lang="ru-RU" sz="2400" b="1" dirty="0" smtClean="0">
                <a:solidFill>
                  <a:schemeClr val="bg1"/>
                </a:solidFill>
              </a:rPr>
              <a:t>финала Чемпионата мира 2019 г( 06.10.2019)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040445"/>
              </p:ext>
            </p:extLst>
          </p:nvPr>
        </p:nvGraphicFramePr>
        <p:xfrm>
          <a:off x="323529" y="1196755"/>
          <a:ext cx="8496942" cy="5468112"/>
        </p:xfrm>
        <a:graphic>
          <a:graphicData uri="http://schemas.openxmlformats.org/drawingml/2006/table">
            <a:tbl>
              <a:tblPr firstRow="1" firstCol="1" bandRow="1"/>
              <a:tblGrid>
                <a:gridCol w="576063"/>
                <a:gridCol w="792088"/>
                <a:gridCol w="2592288"/>
                <a:gridCol w="720080"/>
                <a:gridCol w="1296144"/>
                <a:gridCol w="1296144"/>
                <a:gridCol w="1224135"/>
              </a:tblGrid>
              <a:tr h="250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ATHLETE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NAT</a:t>
                      </a:r>
                      <a:endParaRPr lang="be-BY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RESULT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REACTION TIME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WIND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NIAi ALI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12.34 PB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+0.3m/s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KENDRA HARRISON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DANIELLE WILLIAMS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TODI AMUSAN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NGR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ANDREA CAROLINA VARGAS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CRC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12.64 NR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NADINE VISSER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JANEEK BROWN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MEGAN TAPPER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DNF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2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9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5750099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Динамика индивидуальных результатов сильнейших спортсменов  в олимпийском цикле (главные старты):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1 –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Али (США)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2 –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Кендра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Харрисон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(США)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08527092"/>
              </p:ext>
            </p:extLst>
          </p:nvPr>
        </p:nvGraphicFramePr>
        <p:xfrm>
          <a:off x="539552" y="1196752"/>
          <a:ext cx="799288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11083102"/>
              </p:ext>
            </p:extLst>
          </p:nvPr>
        </p:nvGraphicFramePr>
        <p:xfrm>
          <a:off x="539552" y="3573016"/>
          <a:ext cx="7992888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94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1" y="404664"/>
            <a:ext cx="8229600" cy="5750099"/>
          </a:xfrm>
          <a:solidFill>
            <a:srgbClr val="323242">
              <a:alpha val="8078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Рисунок 3  –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Даниэль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Уильямс (Ямайка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Рисунок 4 –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Эльвира Герман (Беларусь)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38939633"/>
              </p:ext>
            </p:extLst>
          </p:nvPr>
        </p:nvGraphicFramePr>
        <p:xfrm>
          <a:off x="539552" y="548680"/>
          <a:ext cx="7992888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:a16="http://schemas.microsoft.com/office/drawing/2014/main" xmlns="" xmlns:ve="http://schemas.openxmlformats.org/markup-compatibility/2006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C60AACD4-0316-42CB-AF10-0DAB3AF6F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1015884"/>
              </p:ext>
            </p:extLst>
          </p:nvPr>
        </p:nvGraphicFramePr>
        <p:xfrm>
          <a:off x="611560" y="3068960"/>
          <a:ext cx="792088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20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  <a:solidFill>
            <a:srgbClr val="323242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Бег 800 м. (МУЖ).</a:t>
            </a:r>
            <a:endParaRPr lang="be-BY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52355"/>
            <a:ext cx="4638870" cy="308956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b="5824"/>
          <a:stretch/>
        </p:blipFill>
        <p:spPr>
          <a:xfrm>
            <a:off x="203055" y="1276739"/>
            <a:ext cx="3241401" cy="2547044"/>
          </a:xfrm>
          <a:solidFill>
            <a:srgbClr val="323242">
              <a:alpha val="80784"/>
            </a:srgbClr>
          </a:solidFill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18788"/>
          <a:stretch/>
        </p:blipFill>
        <p:spPr>
          <a:xfrm>
            <a:off x="3023829" y="872545"/>
            <a:ext cx="4154496" cy="4028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49" y="4041915"/>
            <a:ext cx="3931352" cy="2504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1"/>
          <a:stretch/>
        </p:blipFill>
        <p:spPr>
          <a:xfrm>
            <a:off x="179512" y="3402185"/>
            <a:ext cx="3096344" cy="2753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r="14510" b="8208"/>
          <a:stretch/>
        </p:blipFill>
        <p:spPr>
          <a:xfrm>
            <a:off x="3095837" y="3890487"/>
            <a:ext cx="2952328" cy="280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2562</Words>
  <Application>Microsoft Office PowerPoint</Application>
  <PresentationFormat>Экран (4:3)</PresentationFormat>
  <Paragraphs>1447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Барьерный бег 100м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Бег 800 м. (МУЖ).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Бег 1500 м. (МУЖ)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Бег 5000 м. (МУЖ)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Users</dc:creator>
  <cp:lastModifiedBy>Алла</cp:lastModifiedBy>
  <cp:revision>47</cp:revision>
  <dcterms:created xsi:type="dcterms:W3CDTF">2019-10-27T13:12:26Z</dcterms:created>
  <dcterms:modified xsi:type="dcterms:W3CDTF">2020-04-10T17:04:46Z</dcterms:modified>
</cp:coreProperties>
</file>