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5" r:id="rId5"/>
    <p:sldId id="273" r:id="rId6"/>
    <p:sldId id="268" r:id="rId7"/>
    <p:sldId id="259" r:id="rId8"/>
    <p:sldId id="274" r:id="rId9"/>
    <p:sldId id="266" r:id="rId10"/>
    <p:sldId id="260" r:id="rId11"/>
    <p:sldId id="272" r:id="rId12"/>
    <p:sldId id="267" r:id="rId13"/>
    <p:sldId id="270" r:id="rId14"/>
    <p:sldId id="261" r:id="rId15"/>
    <p:sldId id="262" r:id="rId16"/>
    <p:sldId id="275" r:id="rId17"/>
    <p:sldId id="276" r:id="rId18"/>
    <p:sldId id="277" r:id="rId19"/>
    <p:sldId id="278" r:id="rId20"/>
    <p:sldId id="26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1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62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rgbClr val="FFFF00"/>
                </a:solidFill>
              </a:defRPr>
            </a:pPr>
            <a:r>
              <a:rPr lang="ru-RU" sz="1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Приоритетные</a:t>
            </a:r>
            <a:r>
              <a:rPr lang="ru-RU" sz="1800" baseline="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для спортсменов-танцоров 9-11 лет виды специфических координационных способностей</a:t>
            </a:r>
            <a:endParaRPr lang="ru-RU" sz="1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3.8417760279965088E-2"/>
          <c:y val="9.3383765297003846E-2"/>
          <c:w val="0.57872003499562563"/>
          <c:h val="0.8514442070658180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опроса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способность к дифференцированию, к реагированию и произвольному расслаблению мышц (2) </c:v>
                </c:pt>
                <c:pt idx="1">
                  <c:v>способность к перестроению движений (1) </c:v>
                </c:pt>
                <c:pt idx="2">
                  <c:v>способность к ориентированию (4)</c:v>
                </c:pt>
                <c:pt idx="3">
                  <c:v>способность к согласованию (16)</c:v>
                </c:pt>
                <c:pt idx="4">
                  <c:v>способность к равновесию (19)</c:v>
                </c:pt>
                <c:pt idx="5">
                  <c:v>темпо-ритмические способности (23)</c:v>
                </c:pt>
                <c:pt idx="6">
                  <c:v>вестибулярная устойчивость (1)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16</c:v>
                </c:pt>
                <c:pt idx="4">
                  <c:v>19</c:v>
                </c:pt>
                <c:pt idx="5">
                  <c:v>23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10-41FE-989E-27310DFEB0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048753280839965"/>
          <c:y val="0.10377280773650539"/>
          <c:w val="0.35812348504238223"/>
          <c:h val="0.87544020249139576"/>
        </c:manualLayout>
      </c:layout>
      <c:overlay val="1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способности к согласованию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20580735401805181"/>
                  <c:y val="-3.9682539682539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02-4B8A-87CE-FC6B7139F918}"/>
                </c:ext>
              </c:extLst>
            </c:dLbl>
            <c:dLbl>
              <c:idx val="1"/>
              <c:layout>
                <c:manualLayout>
                  <c:x val="-0.1892697817161574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02-4B8A-87CE-FC6B7139F9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Вторая экспериментальная группа</c:v>
                </c:pt>
                <c:pt idx="1">
                  <c:v>Первая эксперементальная группа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48.49</c:v>
                </c:pt>
                <c:pt idx="1">
                  <c:v>47.77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02-4B8A-87CE-FC6B7139F9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темпо-ритмические способности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046515454224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02-4B8A-87CE-FC6B7139F918}"/>
                </c:ext>
              </c:extLst>
            </c:dLbl>
            <c:dLbl>
              <c:idx val="1"/>
              <c:layout>
                <c:manualLayout>
                  <c:x val="-5.8795911070886199E-2"/>
                  <c:y val="4.55803335881725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02-4B8A-87CE-FC6B7139F9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Вторая экспериментальная группа</c:v>
                </c:pt>
                <c:pt idx="1">
                  <c:v>Первая эксперементальная группа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11.32</c:v>
                </c:pt>
                <c:pt idx="1">
                  <c:v>10.98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02-4B8A-87CE-FC6B7139F91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способности к равновесию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2830054550391232"/>
                  <c:y val="-3.96856642919642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F02-4B8A-87CE-FC6B7139F918}"/>
                </c:ext>
              </c:extLst>
            </c:dLbl>
            <c:dLbl>
              <c:idx val="1"/>
              <c:layout>
                <c:manualLayout>
                  <c:x val="-0.16991632315553074"/>
                  <c:y val="-7.93650793650791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F02-4B8A-87CE-FC6B7139F9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Вторая экспериментальная группа</c:v>
                </c:pt>
                <c:pt idx="1">
                  <c:v>Первая эксперементальная группа 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31.5</c:v>
                </c:pt>
                <c:pt idx="1">
                  <c:v>36.849999999999994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F02-4B8A-87CE-FC6B7139F9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423424"/>
        <c:axId val="86424960"/>
        <c:axId val="0"/>
      </c:bar3DChart>
      <c:catAx>
        <c:axId val="864234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latin typeface="Times New Roman" pitchFamily="18" charset="0"/>
              </a:defRPr>
            </a:pPr>
            <a:endParaRPr lang="ru-RU"/>
          </a:p>
        </c:txPr>
        <c:crossAx val="86424960"/>
        <c:crosses val="autoZero"/>
        <c:auto val="1"/>
        <c:lblAlgn val="ctr"/>
        <c:lblOffset val="100"/>
        <c:noMultiLvlLbl val="0"/>
      </c:catAx>
      <c:valAx>
        <c:axId val="864249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642342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 b="1" i="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 i="0" baseline="0">
                <a:latin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 i="0" baseline="0"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136624457992905"/>
          <c:y val="0.29074146981627297"/>
          <c:w val="0.28633755420070922"/>
          <c:h val="0.41851706036745528"/>
        </c:manualLayout>
      </c:layout>
      <c:overlay val="0"/>
      <c:txPr>
        <a:bodyPr/>
        <a:lstStyle/>
        <a:p>
          <a:pPr>
            <a:defRPr sz="133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4099420384951884"/>
          <c:y val="3.6940739563786594E-2"/>
          <c:w val="0.35449595363079617"/>
          <c:h val="0.90183380230377874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способности к согласованию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20580735401805181"/>
                  <c:y val="-3.9682539682539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4D-49AE-A0C2-3DDC0D373994}"/>
                </c:ext>
              </c:extLst>
            </c:dLbl>
            <c:dLbl>
              <c:idx val="1"/>
              <c:layout>
                <c:manualLayout>
                  <c:x val="-0.1892697817161575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4D-49AE-A0C2-3DDC0D3739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Вторая экспериментальная группа</c:v>
                </c:pt>
                <c:pt idx="1">
                  <c:v>Первая экспериментальная группа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45.78</c:v>
                </c:pt>
                <c:pt idx="1">
                  <c:v>43.230000000000004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4D-49AE-A0C2-3DDC0D37399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темпо-ритмические способности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2359798775153054E-2"/>
                  <c:y val="2.3087962227367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4D-49AE-A0C2-3DDC0D373994}"/>
                </c:ext>
              </c:extLst>
            </c:dLbl>
            <c:dLbl>
              <c:idx val="1"/>
              <c:layout>
                <c:manualLayout>
                  <c:x val="-6.30949256342957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84D-49AE-A0C2-3DDC0D3739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Вторая экспериментальная группа</c:v>
                </c:pt>
                <c:pt idx="1">
                  <c:v>Первая экспериментальная группа 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11.12</c:v>
                </c:pt>
                <c:pt idx="1">
                  <c:v>10.139999999999999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84D-49AE-A0C2-3DDC0D37399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способности к равновесию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2830054550391232"/>
                  <c:y val="-3.96856642919642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84D-49AE-A0C2-3DDC0D373994}"/>
                </c:ext>
              </c:extLst>
            </c:dLbl>
            <c:dLbl>
              <c:idx val="1"/>
              <c:layout>
                <c:manualLayout>
                  <c:x val="-0.16991632315553079"/>
                  <c:y val="-7.93650793650791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84D-49AE-A0C2-3DDC0D3739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Вторая экспериментальная группа</c:v>
                </c:pt>
                <c:pt idx="1">
                  <c:v>Первая экспериментальная группа 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29.18</c:v>
                </c:pt>
                <c:pt idx="1">
                  <c:v>49.760000000000005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84D-49AE-A0C2-3DDC0D373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692800"/>
        <c:axId val="87694336"/>
        <c:axId val="0"/>
      </c:bar3DChart>
      <c:catAx>
        <c:axId val="876928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latin typeface="Times New Roman" pitchFamily="18" charset="0"/>
              </a:defRPr>
            </a:pPr>
            <a:endParaRPr lang="ru-RU"/>
          </a:p>
        </c:txPr>
        <c:crossAx val="87694336"/>
        <c:crosses val="autoZero"/>
        <c:auto val="1"/>
        <c:lblAlgn val="ctr"/>
        <c:lblOffset val="100"/>
        <c:noMultiLvlLbl val="0"/>
      </c:catAx>
      <c:valAx>
        <c:axId val="876943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87692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36624457992905"/>
          <c:y val="0.29074146981627297"/>
          <c:w val="0.28633755420070922"/>
          <c:h val="0.41851706036745551"/>
        </c:manualLayout>
      </c:layout>
      <c:overlay val="0"/>
      <c:txPr>
        <a:bodyPr/>
        <a:lstStyle/>
        <a:p>
          <a:pPr>
            <a:defRPr sz="1400" b="1" i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13320209973753"/>
          <c:y val="4.3974680035891417E-2"/>
          <c:w val="0.61681176010133953"/>
          <c:h val="0.6074607129804976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Вторая кспериментальная группа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27578834847675E-3"/>
                  <c:y val="0.19578059071729989"/>
                </c:manualLayout>
              </c:layout>
              <c:spPr/>
              <c:txPr>
                <a:bodyPr rot="-5400000" vert="horz"/>
                <a:lstStyle/>
                <a:p>
                  <a:pPr>
                    <a:defRPr sz="1200" b="1" i="0" baseline="0">
                      <a:solidFill>
                        <a:schemeClr val="bg1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F5-4733-A510-C17AEA79BE95}"/>
                </c:ext>
              </c:extLst>
            </c:dLbl>
            <c:dLbl>
              <c:idx val="1"/>
              <c:layout>
                <c:manualLayout>
                  <c:x val="2.1378941742383798E-3"/>
                  <c:y val="0.19915611814345988"/>
                </c:manualLayout>
              </c:layout>
              <c:spPr/>
              <c:txPr>
                <a:bodyPr rot="-5400000" vert="horz"/>
                <a:lstStyle/>
                <a:p>
                  <a:pPr>
                    <a:defRPr sz="1200" b="1" i="0" baseline="0">
                      <a:solidFill>
                        <a:schemeClr val="bg1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3F5-4733-A510-C17AEA79BE95}"/>
                </c:ext>
              </c:extLst>
            </c:dLbl>
            <c:dLbl>
              <c:idx val="2"/>
              <c:layout>
                <c:manualLayout>
                  <c:x val="4.27578834847675E-3"/>
                  <c:y val="0.19578059071729989"/>
                </c:manualLayout>
              </c:layout>
              <c:spPr/>
              <c:txPr>
                <a:bodyPr rot="-5400000" vert="horz"/>
                <a:lstStyle/>
                <a:p>
                  <a:pPr>
                    <a:defRPr sz="1200" b="1" i="0" baseline="0">
                      <a:solidFill>
                        <a:schemeClr val="bg1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3F5-4733-A510-C17AEA79BE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/>
              <a:lstStyle/>
              <a:p>
                <a:pPr>
                  <a:defRPr sz="1200" b="1" i="0" baseline="0"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способность к согласованию</c:v>
                </c:pt>
                <c:pt idx="1">
                  <c:v>темпо-ритмические способности</c:v>
                </c:pt>
                <c:pt idx="2">
                  <c:v>способности к равновесию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0.10500000000000001</c:v>
                </c:pt>
                <c:pt idx="1">
                  <c:v>0.10600000000000001</c:v>
                </c:pt>
                <c:pt idx="2">
                  <c:v>0.10400000000000001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F5-4733-A510-C17AEA79BE9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Первая эксперементальная группа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689470871191877E-2"/>
                  <c:y val="0.182278481012658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F5-4733-A510-C17AEA79BE95}"/>
                </c:ext>
              </c:extLst>
            </c:dLbl>
            <c:dLbl>
              <c:idx val="1"/>
              <c:layout>
                <c:manualLayout>
                  <c:x val="1.4965259219668677E-2"/>
                  <c:y val="0.165400843881856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F5-4733-A510-C17AEA79BE95}"/>
                </c:ext>
              </c:extLst>
            </c:dLbl>
            <c:dLbl>
              <c:idx val="2"/>
              <c:layout>
                <c:manualLayout>
                  <c:x val="2.4099385535991676E-2"/>
                  <c:y val="0.185654008438818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F5-4733-A510-C17AEA79BE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 i="0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способность к согласованию</c:v>
                </c:pt>
                <c:pt idx="1">
                  <c:v>темпо-ритмические способности</c:v>
                </c:pt>
                <c:pt idx="2">
                  <c:v>способности к равновесию</c:v>
                </c:pt>
              </c:strCache>
            </c:strRef>
          </c:cat>
          <c:val>
            <c:numRef>
              <c:f>Лист1!$C$2:$C$4</c:f>
              <c:numCache>
                <c:formatCode>0.00%</c:formatCode>
                <c:ptCount val="3"/>
                <c:pt idx="0">
                  <c:v>0.10500000000000001</c:v>
                </c:pt>
                <c:pt idx="1">
                  <c:v>9.2000000000000026E-2</c:v>
                </c:pt>
                <c:pt idx="2">
                  <c:v>0.12100000000000001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3F5-4733-A510-C17AEA79BE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664896"/>
        <c:axId val="87666688"/>
        <c:axId val="87697152"/>
      </c:bar3DChart>
      <c:catAx>
        <c:axId val="87664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 i="0" baseline="0">
                <a:latin typeface="Times New Roman" pitchFamily="18" charset="0"/>
              </a:defRPr>
            </a:pPr>
            <a:endParaRPr lang="ru-RU"/>
          </a:p>
        </c:txPr>
        <c:crossAx val="87666688"/>
        <c:crosses val="autoZero"/>
        <c:auto val="1"/>
        <c:lblAlgn val="ctr"/>
        <c:lblOffset val="100"/>
        <c:noMultiLvlLbl val="0"/>
      </c:catAx>
      <c:valAx>
        <c:axId val="8766668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7664896"/>
        <c:crosses val="autoZero"/>
        <c:crossBetween val="between"/>
      </c:valAx>
      <c:serAx>
        <c:axId val="87697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300" b="1" i="0" baseline="0">
                <a:latin typeface="Times New Roman" pitchFamily="18" charset="0"/>
              </a:defRPr>
            </a:pPr>
            <a:endParaRPr lang="ru-RU"/>
          </a:p>
        </c:txPr>
        <c:crossAx val="87666688"/>
        <c:crosses val="autoZero"/>
      </c:serAx>
    </c:plotArea>
    <c:legend>
      <c:legendPos val="r"/>
      <c:layout>
        <c:manualLayout>
          <c:xMode val="edge"/>
          <c:yMode val="edge"/>
          <c:x val="0.68525804130175849"/>
          <c:y val="0.72446553041629291"/>
          <c:w val="0.30191459365281248"/>
          <c:h val="0.24642732316688298"/>
        </c:manualLayout>
      </c:layout>
      <c:overlay val="0"/>
      <c:txPr>
        <a:bodyPr/>
        <a:lstStyle/>
        <a:p>
          <a:pPr>
            <a:defRPr sz="1300" b="1" i="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1A7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57166"/>
            <a:ext cx="8062912" cy="578647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Использование игрового метода для развития координационных способностей спортсменов-танцоров 9-11 лет</a:t>
            </a:r>
          </a:p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Исполнитель: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студент 4 курса,</a:t>
            </a:r>
          </a:p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СПФ МВС, гр. 248</a:t>
            </a:r>
          </a:p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Станиславчик Полина Викторовна</a:t>
            </a: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Доцент кафедры гимнастики</a:t>
            </a:r>
          </a:p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Белявский Дмитрий Николаевич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Блок тестовых заданий Павловой Е.В. по контролю и оценке уровня развития координационных способностей детей 9-11 лет, занимающихся танцевальным спортом, который использовался  в начале и в конце исследования: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Способность к согласованию движений: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Перекладывание мячей	</a:t>
            </a: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Передвижение в упоре сзади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Перешагивание через гимнастическую палку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Темпо-ритмическая способность: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Прыжки в такт ударов метронома (воспроизведение)</a:t>
            </a: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Удары мячом о пол в такт ударов метронома (воспроизведение)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Бег по разметкам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Способность к равновесию: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Поза «Ромберга»</a:t>
            </a: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Поза «Фламинго»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Повороты на гимнастической скамейке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917596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Результаты предварительного тестирования развития приоритетных координационных способностей первой и второй экспериментальных групп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15436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467600" cy="5840435"/>
          </a:xfrm>
        </p:spPr>
        <p:txBody>
          <a:bodyPr>
            <a:no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первой экспериментальной группе в подготовительной части урока (во время разминки) использовались упражнения, которые применялись в порядке увеличения их координационной трудности и с применением других средств усложнения упражнений: изменения временных и динамических параметров, комбинации двигательных навыков, использование зеркала или ориентиров для контроля движения, а также исключение зрительной информации.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7467600" cy="4525963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Во второй экспериментальной группе в заключительной части занятия применялся игровой метод. Были выбраны игры, которые направлены на развитие приоритетных для нашего исследования координационных способностей. За одну тренировку проводилась одна игра. В тренировочном процессе они чередовались и в рамках одного микроцикла не применялись игры, направленные на развитие одних и тех же способностей.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428596" y="214290"/>
            <a:ext cx="82153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повторного тестирования развития приоритетных координационных способностей в первой и второй экспериментальной группе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Прирост уровня развития отдельных приоритетных координационных способностей в первой и второй экспериментальной группе</a:t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24" name="Содержимое 2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57222" y="0"/>
            <a:ext cx="9501222" cy="714377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/>
              <a:t>     	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Эта схема чётко показывает, что методика, 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    включающая игровой метод в заключительной части 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    занятия (проводилась во второй экспериментальной 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    группе), даёт более стабильные результаты (10,5%, 10,6% и 10,4%). В то время как методика, включающая комплекс 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    упражнений в подготовительной части занятия (первая 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    экспериментальная группа), значительно больше 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    способствовала развитию способностей к равновесию (12,1%), чем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темпо-ритмических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способностей (9,2%) и способностей к согласованию (10,5%). И, поскольку, средний прирост уровня развития  координационных способностей в обеих экспериментальных группах значительно не отличается (1 экспериментальная – 10,6% и 2 экспериментальная – 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    10,5%), мы пришли к выводу, что методика, включающая </a:t>
            </a:r>
          </a:p>
          <a:p>
            <a:pPr>
              <a:lnSpc>
                <a:spcPct val="120000"/>
              </a:lnSpc>
              <a:buNone/>
            </a:pP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    использование игрового метода для развития координационных способностей в заключительной части занятия, лучше подойдёт для спортсменов-танцоров 9-11 лет.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Выводы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186766" cy="526893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1. В результате анализа научно-методической литературы было выявлено, что при развитии координационных способностей необходимо учитывать возрастные особенности спортсменов. Школьный возраст характеризуется существенными морфологическими и психофизиологическими предпосылки для их развития. Именно в этом возрасте развитие координации дает наибольший эффект. Спортсмены такого возраста очень легко осваивают технику довольно сложных физических упражнений, поэтому в сложно-координационных видах спорта отмечается ранняя спортивная специализация. В младшем и среднем школьном возрасте сравнительно легко развивается способность поддерживать равновесие тела, усиленно развивается точность движений (способность дифференцирования и воспроизведения пространственных, силовых и временных параметров движений). В дальнейшем в связи с наступлением периода полового созревания происходит либо замедление, либо даже ухудшение показателей, характеризующих это качество.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043890" cy="562612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2. На основе анкетного опроса специалистов были определены приоритетные виды координационных способностей: способность к согласованию, способность к сохранению равновесия и темпо-ритмические способности, которые явились основой для подбора игр, вошедших в экспериментальный комплекс. Было принято решение разработать две методики целенаправленного развития координационных способностей. В первой экспериментальной группе, разработанный комплекс специальных упражнений, включили в подготовительную часть учебно-тренировочного занятия (разминку). Совокупность игр, развивающих приоритетные для данного исследования координационные способности, применялся в заключительной части учебно-тренировочного занятия второй экспериментальной группы.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972452" cy="60722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3.После окончания эксперимента, оценив эффективность экспериментальных методик и сравнив их между собой, был сделан вывод о том, что методика, включающая использование игрового метода для развития координационных способностей в заключительной части занятия, наиболее эффективна для спортсменов-танцоров 9-11 лет. Методика, включающая игровой метод в заключительной части занятия (применялась во второй экспериментальной группе), даёт более стабильные результаты (10,5%, 10,6% и 10,4%). Методика, включающая комплекс упражнений в подготовительной части занятия (первая экспериментальная группа), значительно больше способствовала развитию способности к сохранению равновесия (12,1%), чем темпо-ритмических способностей (9,2%) и способности к согласованию (10,5%). Средний прирост уровня развития координационных способностей в обеих группах значительно не отличается (в первой экспериментальной – 10,6% и во второй экспериментальной – 10,5%).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71435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Актуальность: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42148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	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Игровой метод для развития координационных способностей - гарантия того, что можно избежать монотонности и однообразия в занятиях, обеспечить радость от участия в спортивной деятельности. Нормально развивающийся ребенок с рождения стремится к движениям. Огромную потребность в движении дети обычно стремятся удовлетворить в играх. Играть для них - это, прежде всего, двигаться, действовать.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Поэтому совершенствование координационных способностей игровым методом у спортсменов-танцоров является актуальной задачей процесса воспитания. Тем более, что младший школьный возраст является наиболее благоприятным в этом отношении.</a:t>
            </a:r>
          </a:p>
        </p:txBody>
      </p: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285992"/>
            <a:ext cx="6072230" cy="26146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467600" cy="5840435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Цель исследования: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разработать и проверить эффективность игрового комплекса для развития координационных способностей  спортсменов-</a:t>
            </a:r>
          </a:p>
          <a:p>
            <a:pPr>
              <a:buNone/>
            </a:pP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     танцоров 9-11 лет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Объект исследования: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учебно-тренировочный</a:t>
            </a:r>
            <a:r>
              <a:rPr lang="ru-RU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процесс с детьми 9-11 лет в танцевальном спорте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25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игровой метод, как средство развития координационных способностей спортсменов-танцоров 9-11 лет</a:t>
            </a:r>
            <a:endParaRPr lang="ru-RU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115328" cy="5911873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Задачи исследования: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1. Изучить научно-методическую литературу по данной теме;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2. Проанализировать методы развития координационных способностей у детей 9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-11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лет;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3. Разработать экспериментальный игровой комплекс для развития координационных способностей у спортсменов-танцоров 9-11 лет;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4. Оценить эффективность предложенного комплекса.</a:t>
            </a:r>
          </a:p>
          <a:p>
            <a:pPr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Методы исследования: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анализ научно-методической литературы;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педагогическое наблюдение;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педагогический эксперимент;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тестирование;</a:t>
            </a:r>
          </a:p>
          <a:p>
            <a:pPr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метод математической статистики;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043890" cy="59293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Одним из важнейших итогов обзора и изучения научно</a:t>
            </a:r>
            <a:r>
              <a:rPr lang="en-US" dirty="0"/>
              <a:t>-</a:t>
            </a:r>
          </a:p>
          <a:p>
            <a:pPr>
              <a:buNone/>
            </a:pPr>
            <a:r>
              <a:rPr lang="ru-RU" dirty="0"/>
              <a:t>методической литературы, было определение</a:t>
            </a:r>
            <a:endParaRPr lang="en-US" dirty="0"/>
          </a:p>
          <a:p>
            <a:pPr>
              <a:buNone/>
            </a:pPr>
            <a:r>
              <a:rPr lang="ru-RU" dirty="0"/>
              <a:t>приоритетных для данного исследования видов</a:t>
            </a:r>
            <a:endParaRPr lang="en-US" dirty="0"/>
          </a:p>
          <a:p>
            <a:pPr>
              <a:buNone/>
            </a:pPr>
            <a:r>
              <a:rPr lang="ru-RU" dirty="0"/>
              <a:t>координационных способностей. Исходя из данных</a:t>
            </a:r>
            <a:endParaRPr lang="en-US" dirty="0"/>
          </a:p>
          <a:p>
            <a:pPr>
              <a:buNone/>
            </a:pPr>
            <a:r>
              <a:rPr lang="ru-RU" dirty="0"/>
              <a:t>литературных источников, мы остановились на трёх</a:t>
            </a:r>
            <a:endParaRPr lang="en-US" dirty="0"/>
          </a:p>
          <a:p>
            <a:pPr>
              <a:buNone/>
            </a:pPr>
            <a:r>
              <a:rPr lang="ru-RU" dirty="0"/>
              <a:t>приоритетных видах координационных способностей:</a:t>
            </a:r>
            <a:endParaRPr lang="en-US" dirty="0"/>
          </a:p>
          <a:p>
            <a:pPr>
              <a:buNone/>
            </a:pPr>
            <a:r>
              <a:rPr lang="ru-RU" dirty="0"/>
              <a:t>способность к согласованию, способность к равновесию</a:t>
            </a:r>
            <a:endParaRPr lang="en-US" dirty="0"/>
          </a:p>
          <a:p>
            <a:pPr>
              <a:buNone/>
            </a:pPr>
            <a:r>
              <a:rPr lang="ru-RU" dirty="0"/>
              <a:t>и способность к ритму. Однако, для большей</a:t>
            </a:r>
            <a:endParaRPr lang="en-US" dirty="0"/>
          </a:p>
          <a:p>
            <a:pPr>
              <a:buNone/>
            </a:pPr>
            <a:r>
              <a:rPr lang="ru-RU" dirty="0"/>
              <a:t>достоверности и более глубокой адаптивности</a:t>
            </a:r>
            <a:endParaRPr lang="en-US" dirty="0"/>
          </a:p>
          <a:p>
            <a:pPr>
              <a:buNone/>
            </a:pPr>
            <a:r>
              <a:rPr lang="ru-RU" dirty="0"/>
              <a:t>исследования к современным условиям, мы решили</a:t>
            </a:r>
            <a:endParaRPr lang="en-US" dirty="0"/>
          </a:p>
          <a:p>
            <a:pPr>
              <a:buNone/>
            </a:pPr>
            <a:r>
              <a:rPr lang="ru-RU" dirty="0"/>
              <a:t>провести опрос среди практикующих тренеров</a:t>
            </a:r>
            <a:endParaRPr lang="en-US" dirty="0"/>
          </a:p>
          <a:p>
            <a:pPr>
              <a:buNone/>
            </a:pPr>
            <a:r>
              <a:rPr lang="ru-RU" dirty="0"/>
              <a:t>Республики Беларусь. В опросе приняли участие 23</a:t>
            </a:r>
            <a:endParaRPr lang="en-US" dirty="0"/>
          </a:p>
          <a:p>
            <a:pPr>
              <a:buNone/>
            </a:pPr>
            <a:r>
              <a:rPr lang="ru-RU" dirty="0"/>
              <a:t>тренера по танцевальному спорту. Им было предложено</a:t>
            </a:r>
            <a:endParaRPr lang="en-US" dirty="0"/>
          </a:p>
          <a:p>
            <a:pPr>
              <a:buNone/>
            </a:pPr>
            <a:r>
              <a:rPr lang="ru-RU" dirty="0"/>
              <a:t>из полного перечня видов специфических</a:t>
            </a:r>
            <a:endParaRPr lang="en-US" dirty="0"/>
          </a:p>
          <a:p>
            <a:pPr>
              <a:buNone/>
            </a:pPr>
            <a:r>
              <a:rPr lang="ru-RU" dirty="0"/>
              <a:t>координационных способностей выбрать 3, которые, по</a:t>
            </a:r>
            <a:endParaRPr lang="en-US" dirty="0"/>
          </a:p>
          <a:p>
            <a:pPr>
              <a:buNone/>
            </a:pPr>
            <a:r>
              <a:rPr lang="ru-RU" dirty="0"/>
              <a:t>их мнению, особенно важны для спортсменов-танцоров</a:t>
            </a:r>
            <a:endParaRPr lang="en-US" dirty="0"/>
          </a:p>
          <a:p>
            <a:pPr>
              <a:buNone/>
            </a:pPr>
            <a:r>
              <a:rPr lang="ru-RU" dirty="0"/>
              <a:t>9-11 лет.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jfStEh3bZy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6500826" cy="3857628"/>
          </a:xfrm>
        </p:spPr>
      </p:pic>
      <p:pic>
        <p:nvPicPr>
          <p:cNvPr id="10" name="Рисунок 9" descr="TGFA6idEgZ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18" y="3214686"/>
            <a:ext cx="6357982" cy="3643314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8643966" cy="621510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     	</a:t>
            </a:r>
            <a:r>
              <a:rPr lang="ru-RU" dirty="0"/>
              <a:t>В результате обработки ответов респондентов мы получили следующие результаты: способностям к дифференцированию, к реагированию и произвольному расслаблению мышц отдали своё предпочтение по 2 респондента; способности к перестроению движений посчитал важным один тренер; 4 участвующих в опросе респондента остановили свой выбор на способности к ориентированию; 16 - на способности к согласованию; 19 тренеров выделили способность к равновесию; и все 23 безоговорочно согласились с важностью </a:t>
            </a:r>
            <a:r>
              <a:rPr lang="ru-RU" dirty="0" err="1"/>
              <a:t>темпо-ритмических</a:t>
            </a:r>
            <a:r>
              <a:rPr lang="ru-RU" dirty="0"/>
              <a:t> способностей.</a:t>
            </a:r>
          </a:p>
          <a:p>
            <a:pPr>
              <a:buNone/>
            </a:pPr>
            <a:r>
              <a:rPr lang="en-US" dirty="0"/>
              <a:t>     	</a:t>
            </a:r>
            <a:r>
              <a:rPr lang="ru-RU" dirty="0"/>
              <a:t>Из приведенных результатов хорошо видно три вида специфических координационных способностей, которым отдали своё предпочтение наибольшее количество респондентов (способность к согласованию - 16; способность к равновесию - 19; способность к ритму - 23). Так же просматривается значительная степень их превалирования над остальными.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14290"/>
            <a:ext cx="7467600" cy="6429419"/>
          </a:xfrm>
        </p:spPr>
        <p:txBody>
          <a:bodyPr/>
          <a:lstStyle/>
          <a:p>
            <a:pPr>
              <a:buNone/>
            </a:pPr>
            <a:r>
              <a:rPr lang="ru-RU" dirty="0"/>
              <a:t>	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Эксперимент проводился с 01.03.201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г. по 01.11.2019г. в танцевально-спортивном клубе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Энигма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по адресу ул.Чапского, 15  г. Фаниполь. В нем принимало участие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группы по 10 человек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TjfIh77ZEv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071678"/>
            <a:ext cx="5072098" cy="4500594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758</Words>
  <Application>Microsoft Office PowerPoint</Application>
  <PresentationFormat>Экран (4:3)</PresentationFormat>
  <Paragraphs>82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Franklin Gothic Book</vt:lpstr>
      <vt:lpstr>Times New Roman</vt:lpstr>
      <vt:lpstr>Wingdings</vt:lpstr>
      <vt:lpstr>Wingdings 2</vt:lpstr>
      <vt:lpstr>Техническая</vt:lpstr>
      <vt:lpstr>Презентация PowerPoint</vt:lpstr>
      <vt:lpstr>Актуальность: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предварительного тестирования развития приоритетных координационных способностей первой и второй экспериментальных групп  </vt:lpstr>
      <vt:lpstr>Презентация PowerPoint</vt:lpstr>
      <vt:lpstr>Презентация PowerPoint</vt:lpstr>
      <vt:lpstr>Презентация PowerPoint</vt:lpstr>
      <vt:lpstr>  Прирост уровня развития отдельных приоритетных координационных способностей в первой и второй экспериментальной группе  </vt:lpstr>
      <vt:lpstr>Презентация PowerPoint</vt:lpstr>
      <vt:lpstr>Выводы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inna</dc:creator>
  <cp:lastModifiedBy>Серафима Д. Голиотто</cp:lastModifiedBy>
  <cp:revision>57</cp:revision>
  <dcterms:created xsi:type="dcterms:W3CDTF">2019-11-18T22:10:37Z</dcterms:created>
  <dcterms:modified xsi:type="dcterms:W3CDTF">2020-04-09T11:09:27Z</dcterms:modified>
</cp:coreProperties>
</file>