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62" r:id="rId3"/>
    <p:sldId id="257" r:id="rId4"/>
    <p:sldId id="266" r:id="rId5"/>
    <p:sldId id="258" r:id="rId6"/>
    <p:sldId id="259" r:id="rId7"/>
    <p:sldId id="260" r:id="rId8"/>
    <p:sldId id="269" r:id="rId9"/>
    <p:sldId id="27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81" autoAdjust="0"/>
  </p:normalViewPr>
  <p:slideViewPr>
    <p:cSldViewPr>
      <p:cViewPr varScale="1">
        <p:scale>
          <a:sx n="82" d="100"/>
          <a:sy n="82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SE_DANNYE_ETAP_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sat\OneDrive\&#1056;&#1072;&#1073;&#1086;&#1095;&#1080;&#1081;%20&#1089;&#1090;&#1086;&#1083;\&#1091;&#1095;&#1077;&#1073;&#1072;\&#1092;&#1091;&#1088;&#1084;&#1072;&#1085;\&#1090;&#1072;&#1088;&#1072;&#1089;&#1077;&#1074;&#1080;&#1095;%20&#1082;&#1091;&#1088;&#1089;&#1086;&#1074;&#1072;&#1103;\VSE_DANNYE_ETAP_1.xlsx" TargetMode="External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/>
              <a:t>Предварительные соревнования</a:t>
            </a:r>
          </a:p>
        </c:rich>
      </c:tx>
      <c:layout>
        <c:manualLayout>
          <c:xMode val="edge"/>
          <c:yMode val="edge"/>
          <c:x val="0.26909617917286677"/>
          <c:y val="4.6082949308755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43655833048866"/>
          <c:y val="9.7929549827309267E-2"/>
          <c:w val="0.8515634455101454"/>
          <c:h val="0.7109618168124878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1"/>
              </a:solidFill>
            </a:ln>
          </c:spPr>
          <c:marker>
            <c:symbol val="square"/>
            <c:size val="10"/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6.8739737582626179E-2"/>
                  <c:y val="2.5475768619607073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73152085002939"/>
                      <c:h val="0.109553445871602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9F5-43EE-AA5C-1BC1DF3DFC2A}"/>
                </c:ext>
              </c:extLst>
            </c:dLbl>
            <c:dLbl>
              <c:idx val="1"/>
              <c:layout>
                <c:manualLayout>
                  <c:x val="2.1566560823972035E-2"/>
                  <c:y val="2.7525896256111796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01061524631659"/>
                      <c:h val="0.13450460998958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F0F-4E00-A98E-0A07F56C39F2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Лист1!$D$12:$E$12</c:f>
                <c:numCache>
                  <c:formatCode>General</c:formatCode>
                  <c:ptCount val="2"/>
                  <c:pt idx="0">
                    <c:v>9.8624920785771036E-2</c:v>
                  </c:pt>
                  <c:pt idx="1">
                    <c:v>7.5160938436576133E-2</c:v>
                  </c:pt>
                </c:numCache>
              </c:numRef>
            </c:plus>
            <c:minus>
              <c:numRef>
                <c:f>Лист1!$D$12:$E$12</c:f>
                <c:numCache>
                  <c:formatCode>General</c:formatCode>
                  <c:ptCount val="2"/>
                  <c:pt idx="0">
                    <c:v>9.8624920785771036E-2</c:v>
                  </c:pt>
                  <c:pt idx="1">
                    <c:v>7.5160938436576133E-2</c:v>
                  </c:pt>
                </c:numCache>
              </c:numRef>
            </c:minus>
          </c:errBars>
          <c:cat>
            <c:numRef>
              <c:f>Лист1!$D$10:$E$10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Лист1!$D$11:$E$11</c:f>
              <c:numCache>
                <c:formatCode>General</c:formatCode>
                <c:ptCount val="2"/>
                <c:pt idx="0">
                  <c:v>4.5910000000000002</c:v>
                </c:pt>
                <c:pt idx="1">
                  <c:v>4.7560000000000002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F5-43EE-AA5C-1BC1DF3DF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35392"/>
        <c:axId val="110936064"/>
      </c:lineChart>
      <c:catAx>
        <c:axId val="119035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/>
                  <a:t>Порядковый номер заезда</a:t>
                </a:r>
              </a:p>
            </c:rich>
          </c:tx>
          <c:layout>
            <c:manualLayout>
              <c:xMode val="edge"/>
              <c:yMode val="edge"/>
              <c:x val="0.33376953957047678"/>
              <c:y val="0.90618693257706362"/>
            </c:manualLayout>
          </c:layout>
          <c:overlay val="0"/>
          <c:spPr>
            <a:ln>
              <a:noFill/>
            </a:ln>
          </c:spPr>
        </c:title>
        <c:numFmt formatCode="General" sourceLinked="0"/>
        <c:majorTickMark val="none"/>
        <c:minorTickMark val="out"/>
        <c:tickLblPos val="nextTo"/>
        <c:spPr>
          <a:ln/>
        </c:spPr>
        <c:crossAx val="110936064"/>
        <c:crosses val="autoZero"/>
        <c:auto val="1"/>
        <c:lblAlgn val="ctr"/>
        <c:lblOffset val="100"/>
        <c:noMultiLvlLbl val="0"/>
      </c:catAx>
      <c:valAx>
        <c:axId val="110936064"/>
        <c:scaling>
          <c:orientation val="minMax"/>
          <c:min val="4.400000000000000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/>
                  <a:t>Скорость, м/с</a:t>
                </a:r>
              </a:p>
            </c:rich>
          </c:tx>
          <c:layout>
            <c:manualLayout>
              <c:xMode val="edge"/>
              <c:yMode val="edge"/>
              <c:x val="1.9803549310448082E-3"/>
              <c:y val="0.304550963387641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9035392"/>
        <c:crosses val="autoZero"/>
        <c:crossBetween val="between"/>
      </c:valAx>
      <c:spPr>
        <a:pattFill prst="pct5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solidFill>
        <a:schemeClr val="tx1"/>
      </a:solidFill>
    </a:ln>
  </c:spPr>
  <c:txPr>
    <a:bodyPr/>
    <a:lstStyle/>
    <a:p>
      <a:pPr>
        <a:defRPr sz="1200" baseline="0">
          <a:latin typeface="Times New Roman" pitchFamily="18" charset="0"/>
          <a:cs typeface="Times New Roman" pitchFamily="18" charset="0"/>
        </a:defRPr>
      </a:pPr>
      <a:endParaRPr lang="ru-BY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Кубок мира.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этап. 2019год.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LW2x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306575314449337"/>
          <c:y val="4.629480966837926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822749429048642"/>
          <c:y val="8.2489198972442779E-2"/>
          <c:w val="0.85244662598993315"/>
          <c:h val="0.7460525163475011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0" sourceLinked="0"/>
            <c:spPr>
              <a:solidFill>
                <a:schemeClr val="bg1"/>
              </a:solidFill>
              <a:ln w="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'HEAT 1'!$Z$135:$AI$135</c:f>
                <c:numCache>
                  <c:formatCode>General</c:formatCode>
                  <c:ptCount val="10"/>
                  <c:pt idx="0">
                    <c:v>2.6394443859772436</c:v>
                  </c:pt>
                  <c:pt idx="1">
                    <c:v>2.1369760566433094</c:v>
                  </c:pt>
                  <c:pt idx="2">
                    <c:v>1.4142135623730951</c:v>
                  </c:pt>
                  <c:pt idx="3">
                    <c:v>1.0488088481701516</c:v>
                  </c:pt>
                  <c:pt idx="4">
                    <c:v>0.7527726527090407</c:v>
                  </c:pt>
                  <c:pt idx="5">
                    <c:v>0.81649658092768884</c:v>
                  </c:pt>
                  <c:pt idx="6">
                    <c:v>0.81649658092768884</c:v>
                  </c:pt>
                  <c:pt idx="7">
                    <c:v>0.7527726527090407</c:v>
                  </c:pt>
                  <c:pt idx="8">
                    <c:v>0.51639777949426358</c:v>
                  </c:pt>
                  <c:pt idx="9">
                    <c:v>1.0954451150103321</c:v>
                  </c:pt>
                </c:numCache>
              </c:numRef>
            </c:plus>
            <c:minus>
              <c:numRef>
                <c:f>'HEAT 1'!$Z$135:$AI$135</c:f>
                <c:numCache>
                  <c:formatCode>General</c:formatCode>
                  <c:ptCount val="10"/>
                  <c:pt idx="0">
                    <c:v>2.6394443859772436</c:v>
                  </c:pt>
                  <c:pt idx="1">
                    <c:v>2.1369760566433094</c:v>
                  </c:pt>
                  <c:pt idx="2">
                    <c:v>1.4142135623730951</c:v>
                  </c:pt>
                  <c:pt idx="3">
                    <c:v>1.0488088481701516</c:v>
                  </c:pt>
                  <c:pt idx="4">
                    <c:v>0.7527726527090407</c:v>
                  </c:pt>
                  <c:pt idx="5">
                    <c:v>0.81649658092768884</c:v>
                  </c:pt>
                  <c:pt idx="6">
                    <c:v>0.81649658092768884</c:v>
                  </c:pt>
                  <c:pt idx="7">
                    <c:v>0.7527726527090407</c:v>
                  </c:pt>
                  <c:pt idx="8">
                    <c:v>0.51639777949426358</c:v>
                  </c:pt>
                  <c:pt idx="9">
                    <c:v>1.0954451150103321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'HEAT 1'!$Z$133:$AI$133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'HEAT 1'!$Z$134:$AI$134</c:f>
              <c:numCache>
                <c:formatCode>General</c:formatCode>
                <c:ptCount val="10"/>
                <c:pt idx="0">
                  <c:v>43.833333333333336</c:v>
                </c:pt>
                <c:pt idx="1">
                  <c:v>39.166666666666664</c:v>
                </c:pt>
                <c:pt idx="2">
                  <c:v>37</c:v>
                </c:pt>
                <c:pt idx="3">
                  <c:v>34.5</c:v>
                </c:pt>
                <c:pt idx="4">
                  <c:v>33.833333333333336</c:v>
                </c:pt>
                <c:pt idx="5">
                  <c:v>33.666666666666664</c:v>
                </c:pt>
                <c:pt idx="6">
                  <c:v>33.333333333333336</c:v>
                </c:pt>
                <c:pt idx="7">
                  <c:v>33.166666666666664</c:v>
                </c:pt>
                <c:pt idx="8">
                  <c:v>33.333333333333336</c:v>
                </c:pt>
                <c:pt idx="9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7-452F-897D-6FE824AA9F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"/>
        <c:axId val="119593472"/>
        <c:axId val="119776960"/>
      </c:barChart>
      <c:catAx>
        <c:axId val="119593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Длина отрезка дистанции, м </a:t>
                </a:r>
              </a:p>
            </c:rich>
          </c:tx>
          <c:layout>
            <c:manualLayout>
              <c:xMode val="edge"/>
              <c:yMode val="edge"/>
              <c:x val="0.30532819761166224"/>
              <c:y val="0.9175108010275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BY"/>
          </a:p>
        </c:txPr>
        <c:crossAx val="119776960"/>
        <c:crosses val="autoZero"/>
        <c:auto val="1"/>
        <c:lblAlgn val="ctr"/>
        <c:lblOffset val="100"/>
        <c:noMultiLvlLbl val="0"/>
      </c:catAx>
      <c:valAx>
        <c:axId val="119776960"/>
        <c:scaling>
          <c:orientation val="minMax"/>
          <c:min val="28"/>
        </c:scaling>
        <c:delete val="0"/>
        <c:axPos val="l"/>
        <c:majorGridlines>
          <c:spPr>
            <a:ln w="317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 гребли, цикл/мин. </a:t>
                </a:r>
              </a:p>
            </c:rich>
          </c:tx>
          <c:layout>
            <c:manualLayout>
              <c:xMode val="edge"/>
              <c:yMode val="edge"/>
              <c:x val="5.6638374748610972E-3"/>
              <c:y val="0.154081401798225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BY"/>
          </a:p>
        </c:txPr>
        <c:crossAx val="119593472"/>
        <c:crosses val="autoZero"/>
        <c:crossBetween val="between"/>
      </c:valAx>
      <c:spPr>
        <a:pattFill prst="pct5">
          <a:fgClr>
            <a:srgbClr val="00B0F0"/>
          </a:fgClr>
          <a:bgClr>
            <a:schemeClr val="bg1"/>
          </a:bgClr>
        </a:pattFill>
        <a:ln w="31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BY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0" i="0" u="none" strike="noStrike" baseline="0" dirty="0">
                <a:effectLst/>
              </a:rPr>
              <a:t>Кубок мира. </a:t>
            </a:r>
            <a:r>
              <a:rPr lang="en-US" sz="1200" b="0" i="0" u="none" strike="noStrike" baseline="0" dirty="0">
                <a:effectLst/>
              </a:rPr>
              <a:t>I </a:t>
            </a:r>
            <a:r>
              <a:rPr lang="ru-RU" sz="1200" b="0" i="0" u="none" strike="noStrike" baseline="0" dirty="0">
                <a:effectLst/>
              </a:rPr>
              <a:t>этап. 2019год. </a:t>
            </a:r>
            <a:r>
              <a:rPr lang="en-US" sz="1200" b="0" i="0" u="none" strike="noStrike" baseline="0" dirty="0">
                <a:effectLst/>
              </a:rPr>
              <a:t>LW2x</a:t>
            </a:r>
            <a:endParaRPr lang="ru-RU" dirty="0"/>
          </a:p>
        </c:rich>
      </c:tx>
      <c:layout>
        <c:manualLayout>
          <c:xMode val="edge"/>
          <c:yMode val="edge"/>
          <c:x val="0.3032110092790707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199501504871564"/>
          <c:y val="7.66667939233934E-2"/>
          <c:w val="0.85730839578795826"/>
          <c:h val="0.74282051809150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0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'REP 2'!$Y$41:$AH$41</c:f>
                <c:numCache>
                  <c:formatCode>General</c:formatCode>
                  <c:ptCount val="10"/>
                  <c:pt idx="0">
                    <c:v>0.11547005383795469</c:v>
                  </c:pt>
                  <c:pt idx="1">
                    <c:v>9.5742710775615011E-2</c:v>
                  </c:pt>
                  <c:pt idx="2">
                    <c:v>7.4999999999999997E-2</c:v>
                  </c:pt>
                  <c:pt idx="3">
                    <c:v>4.9999999999999822E-2</c:v>
                  </c:pt>
                  <c:pt idx="4">
                    <c:v>8.1649658092764477E-2</c:v>
                  </c:pt>
                  <c:pt idx="5">
                    <c:v>5.0000000000000502E-2</c:v>
                  </c:pt>
                  <c:pt idx="6">
                    <c:v>0.18929694486001064</c:v>
                  </c:pt>
                  <c:pt idx="7">
                    <c:v>8.1649658092793495E-2</c:v>
                  </c:pt>
                  <c:pt idx="8">
                    <c:v>0.14142135623732893</c:v>
                  </c:pt>
                  <c:pt idx="9">
                    <c:v>0.24494897427832246</c:v>
                  </c:pt>
                </c:numCache>
              </c:numRef>
            </c:plus>
            <c:minus>
              <c:numRef>
                <c:f>'REP 2'!$Y$41:$AH$41</c:f>
                <c:numCache>
                  <c:formatCode>General</c:formatCode>
                  <c:ptCount val="10"/>
                  <c:pt idx="0">
                    <c:v>0.11547005383795469</c:v>
                  </c:pt>
                  <c:pt idx="1">
                    <c:v>9.5742710775615011E-2</c:v>
                  </c:pt>
                  <c:pt idx="2">
                    <c:v>7.4999999999999997E-2</c:v>
                  </c:pt>
                  <c:pt idx="3">
                    <c:v>4.9999999999999822E-2</c:v>
                  </c:pt>
                  <c:pt idx="4">
                    <c:v>8.1649658092764477E-2</c:v>
                  </c:pt>
                  <c:pt idx="5">
                    <c:v>5.0000000000000502E-2</c:v>
                  </c:pt>
                  <c:pt idx="6">
                    <c:v>0.18929694486001064</c:v>
                  </c:pt>
                  <c:pt idx="7">
                    <c:v>8.1649658092793495E-2</c:v>
                  </c:pt>
                  <c:pt idx="8">
                    <c:v>0.14142135623732893</c:v>
                  </c:pt>
                  <c:pt idx="9">
                    <c:v>0.24494897427832246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2'!$Y$39:$AH$39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'REP 2'!$Y$40:$AH$40</c:f>
              <c:numCache>
                <c:formatCode>General</c:formatCode>
                <c:ptCount val="10"/>
                <c:pt idx="0">
                  <c:v>5.0999999999999996</c:v>
                </c:pt>
                <c:pt idx="1">
                  <c:v>4.9250000000000007</c:v>
                </c:pt>
                <c:pt idx="2">
                  <c:v>4.7</c:v>
                </c:pt>
                <c:pt idx="3">
                  <c:v>4.5749999999999993</c:v>
                </c:pt>
                <c:pt idx="4">
                  <c:v>4.5</c:v>
                </c:pt>
                <c:pt idx="5">
                  <c:v>4.3499999999999996</c:v>
                </c:pt>
                <c:pt idx="6">
                  <c:v>4.4749999999999996</c:v>
                </c:pt>
                <c:pt idx="7">
                  <c:v>4.5999999999999996</c:v>
                </c:pt>
                <c:pt idx="8">
                  <c:v>4.5999999999999996</c:v>
                </c:pt>
                <c:pt idx="9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F-4A49-B2A6-EFE0F7040D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120098816"/>
        <c:axId val="119779264"/>
      </c:barChart>
      <c:catAx>
        <c:axId val="12009881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Длина отрезка дистанции, м </a:t>
                </a:r>
              </a:p>
            </c:rich>
          </c:tx>
          <c:layout>
            <c:manualLayout>
              <c:xMode val="edge"/>
              <c:yMode val="edge"/>
              <c:x val="0.3662066525851157"/>
              <c:y val="0.908333308860885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19779264"/>
        <c:crosses val="autoZero"/>
        <c:auto val="1"/>
        <c:lblAlgn val="ctr"/>
        <c:lblOffset val="100"/>
        <c:noMultiLvlLbl val="0"/>
      </c:catAx>
      <c:valAx>
        <c:axId val="119779264"/>
        <c:scaling>
          <c:orientation val="minMax"/>
          <c:max val="5.3"/>
          <c:min val="3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Скорость, м/с </a:t>
                </a:r>
              </a:p>
            </c:rich>
          </c:tx>
          <c:layout>
            <c:manualLayout>
              <c:xMode val="edge"/>
              <c:yMode val="edge"/>
              <c:x val="2.9003519017516072E-3"/>
              <c:y val="0.286325799735110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0098816"/>
        <c:crosses val="autoZero"/>
        <c:crossBetween val="between"/>
      </c:valAx>
      <c:spPr>
        <a:pattFill prst="divot">
          <a:fgClr>
            <a:schemeClr val="accent1"/>
          </a:fgClr>
          <a:bgClr>
            <a:schemeClr val="bg1"/>
          </a:bgClr>
        </a:patt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0" i="0" u="none" strike="noStrike" baseline="0" dirty="0">
                <a:effectLst/>
              </a:rPr>
              <a:t>Кубок мира. </a:t>
            </a:r>
            <a:r>
              <a:rPr lang="en-US" sz="1200" b="0" i="0" u="none" strike="noStrike" baseline="0" dirty="0">
                <a:effectLst/>
              </a:rPr>
              <a:t>I </a:t>
            </a:r>
            <a:r>
              <a:rPr lang="ru-RU" sz="1200" b="0" i="0" u="none" strike="noStrike" baseline="0" dirty="0">
                <a:effectLst/>
              </a:rPr>
              <a:t>этап. 2019год. </a:t>
            </a:r>
            <a:r>
              <a:rPr lang="en-US" sz="1200" b="0" i="0" u="none" strike="noStrike" baseline="0" dirty="0">
                <a:effectLst/>
              </a:rPr>
              <a:t>LW2x</a:t>
            </a:r>
            <a:endParaRPr lang="ru-RU" sz="1200" dirty="0"/>
          </a:p>
        </c:rich>
      </c:tx>
      <c:layout>
        <c:manualLayout>
          <c:xMode val="edge"/>
          <c:yMode val="edge"/>
          <c:x val="0.2730002203364165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389676286814542"/>
          <c:y val="9.4746940224683343E-2"/>
          <c:w val="0.85485338560958379"/>
          <c:h val="0.721181589057971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1'!$Z$113:$AI$113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'REP 1'!$Z$114:$AI$114</c:f>
              <c:numCache>
                <c:formatCode>General</c:formatCode>
                <c:ptCount val="10"/>
                <c:pt idx="0">
                  <c:v>5.05</c:v>
                </c:pt>
                <c:pt idx="1">
                  <c:v>4.95</c:v>
                </c:pt>
                <c:pt idx="2">
                  <c:v>4.8499999999999996</c:v>
                </c:pt>
                <c:pt idx="3">
                  <c:v>4.6750000000000007</c:v>
                </c:pt>
                <c:pt idx="4">
                  <c:v>4.5749999999999993</c:v>
                </c:pt>
                <c:pt idx="5">
                  <c:v>4.55</c:v>
                </c:pt>
                <c:pt idx="6">
                  <c:v>4.4749999999999996</c:v>
                </c:pt>
                <c:pt idx="7">
                  <c:v>4.45</c:v>
                </c:pt>
                <c:pt idx="8">
                  <c:v>4.4749999999999996</c:v>
                </c:pt>
                <c:pt idx="9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8-4230-ADCA-58385B028D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120099328"/>
        <c:axId val="119780992"/>
      </c:barChart>
      <c:catAx>
        <c:axId val="120099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Длина отрезка дистанции, м </a:t>
                </a:r>
              </a:p>
            </c:rich>
          </c:tx>
          <c:layout>
            <c:manualLayout>
              <c:xMode val="edge"/>
              <c:yMode val="edge"/>
              <c:x val="0.3743944148798713"/>
              <c:y val="0.9036080918700708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19780992"/>
        <c:crosses val="autoZero"/>
        <c:auto val="1"/>
        <c:lblAlgn val="ctr"/>
        <c:lblOffset val="100"/>
        <c:noMultiLvlLbl val="0"/>
      </c:catAx>
      <c:valAx>
        <c:axId val="119780992"/>
        <c:scaling>
          <c:orientation val="minMax"/>
          <c:min val="4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Скорость, м/с </a:t>
                </a:r>
              </a:p>
            </c:rich>
          </c:tx>
          <c:layout>
            <c:manualLayout>
              <c:xMode val="edge"/>
              <c:yMode val="edge"/>
              <c:x val="2.8788811625058146E-3"/>
              <c:y val="0.291355635273979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0099328"/>
        <c:crosses val="autoZero"/>
        <c:crossBetween val="between"/>
      </c:valAx>
      <c:spPr>
        <a:pattFill prst="pct5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200" b="0" i="0" baseline="0">
                <a:effectLst/>
                <a:latin typeface="Times New Roman" pitchFamily="18" charset="0"/>
                <a:cs typeface="Times New Roman" pitchFamily="18" charset="0"/>
              </a:rPr>
              <a:t>Кубок мира. </a:t>
            </a:r>
            <a:r>
              <a:rPr lang="en-US" sz="1200" b="0" i="0" baseline="0"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b="0" i="0" baseline="0">
                <a:effectLst/>
                <a:latin typeface="Times New Roman" pitchFamily="18" charset="0"/>
                <a:cs typeface="Times New Roman" pitchFamily="18" charset="0"/>
              </a:rPr>
              <a:t>этап. 2019год. </a:t>
            </a:r>
            <a:r>
              <a:rPr lang="en-US" sz="1200" b="0" i="0" baseline="0">
                <a:effectLst/>
                <a:latin typeface="Times New Roman" pitchFamily="18" charset="0"/>
                <a:cs typeface="Times New Roman" pitchFamily="18" charset="0"/>
              </a:rPr>
              <a:t>LW2x</a:t>
            </a:r>
            <a:r>
              <a:rPr lang="ru-RU" sz="1200" b="0" i="0" baseline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0" i="0" baseline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726336069883418"/>
          <c:y val="1.417006909489334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250459317585301"/>
          <c:y val="0.10600476203581866"/>
          <c:w val="0.88200896762904624"/>
          <c:h val="0.74650341457754221"/>
        </c:manualLayout>
      </c:layout>
      <c:barChart>
        <c:barDir val="col"/>
        <c:grouping val="clustered"/>
        <c:varyColors val="1"/>
        <c:ser>
          <c:idx val="0"/>
          <c:order val="0"/>
          <c:spPr>
            <a:pattFill prst="pct25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2C-499B-855A-BE1F3080ACAC}"/>
              </c:ext>
            </c:extLst>
          </c:dPt>
          <c:dPt>
            <c:idx val="1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2C-499B-855A-BE1F3080ACAC}"/>
              </c:ext>
            </c:extLst>
          </c:dPt>
          <c:dPt>
            <c:idx val="2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2C-499B-855A-BE1F3080ACAC}"/>
              </c:ext>
            </c:extLst>
          </c:dPt>
          <c:dPt>
            <c:idx val="3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2C-499B-855A-BE1F3080ACAC}"/>
              </c:ext>
            </c:extLst>
          </c:dPt>
          <c:dPt>
            <c:idx val="4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2C-499B-855A-BE1F3080ACAC}"/>
              </c:ext>
            </c:extLst>
          </c:dPt>
          <c:dPt>
            <c:idx val="5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2C-499B-855A-BE1F3080ACAC}"/>
              </c:ext>
            </c:extLst>
          </c:dPt>
          <c:dPt>
            <c:idx val="6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2C-499B-855A-BE1F3080ACAC}"/>
              </c:ext>
            </c:extLst>
          </c:dPt>
          <c:dPt>
            <c:idx val="7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A2C-499B-855A-BE1F3080ACAC}"/>
              </c:ext>
            </c:extLst>
          </c:dPt>
          <c:dPt>
            <c:idx val="8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A2C-499B-855A-BE1F3080ACAC}"/>
              </c:ext>
            </c:extLst>
          </c:dPt>
          <c:dPt>
            <c:idx val="9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A2C-499B-855A-BE1F3080ACAC}"/>
              </c:ext>
            </c:extLst>
          </c:dPt>
          <c:dLbls>
            <c:numFmt formatCode="#,##0.0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'REP 2'!$Y$82:$AH$82</c:f>
                <c:numCache>
                  <c:formatCode>General</c:formatCode>
                  <c:ptCount val="10"/>
                  <c:pt idx="0">
                    <c:v>1.2909944487358056</c:v>
                  </c:pt>
                  <c:pt idx="1">
                    <c:v>1</c:v>
                  </c:pt>
                  <c:pt idx="2">
                    <c:v>2.0816659994661326</c:v>
                  </c:pt>
                  <c:pt idx="3">
                    <c:v>1.707825127659933</c:v>
                  </c:pt>
                  <c:pt idx="4">
                    <c:v>0.9574271077563381</c:v>
                  </c:pt>
                  <c:pt idx="5">
                    <c:v>0.9574271077563381</c:v>
                  </c:pt>
                  <c:pt idx="6">
                    <c:v>1.1547005383792515</c:v>
                  </c:pt>
                  <c:pt idx="7">
                    <c:v>0.5</c:v>
                  </c:pt>
                  <c:pt idx="8">
                    <c:v>1.5</c:v>
                  </c:pt>
                  <c:pt idx="9">
                    <c:v>4.349329450233296</c:v>
                  </c:pt>
                </c:numCache>
              </c:numRef>
            </c:plus>
            <c:minus>
              <c:numRef>
                <c:f>'REP 2'!$Y$82:$AH$82</c:f>
                <c:numCache>
                  <c:formatCode>General</c:formatCode>
                  <c:ptCount val="10"/>
                  <c:pt idx="0">
                    <c:v>1.2909944487358056</c:v>
                  </c:pt>
                  <c:pt idx="1">
                    <c:v>1</c:v>
                  </c:pt>
                  <c:pt idx="2">
                    <c:v>2.0816659994661326</c:v>
                  </c:pt>
                  <c:pt idx="3">
                    <c:v>1.707825127659933</c:v>
                  </c:pt>
                  <c:pt idx="4">
                    <c:v>0.9574271077563381</c:v>
                  </c:pt>
                  <c:pt idx="5">
                    <c:v>0.9574271077563381</c:v>
                  </c:pt>
                  <c:pt idx="6">
                    <c:v>1.1547005383792515</c:v>
                  </c:pt>
                  <c:pt idx="7">
                    <c:v>0.5</c:v>
                  </c:pt>
                  <c:pt idx="8">
                    <c:v>1.5</c:v>
                  </c:pt>
                  <c:pt idx="9">
                    <c:v>4.349329450233296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2'!$Y$80:$AH$80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'REP 2'!$Y$81:$AH$81</c:f>
              <c:numCache>
                <c:formatCode>General</c:formatCode>
                <c:ptCount val="10"/>
                <c:pt idx="0">
                  <c:v>44.5</c:v>
                </c:pt>
                <c:pt idx="1">
                  <c:v>39.5</c:v>
                </c:pt>
                <c:pt idx="2">
                  <c:v>37.5</c:v>
                </c:pt>
                <c:pt idx="3">
                  <c:v>35.25</c:v>
                </c:pt>
                <c:pt idx="4">
                  <c:v>34.25</c:v>
                </c:pt>
                <c:pt idx="5">
                  <c:v>34.75</c:v>
                </c:pt>
                <c:pt idx="6">
                  <c:v>34</c:v>
                </c:pt>
                <c:pt idx="7">
                  <c:v>34.75</c:v>
                </c:pt>
                <c:pt idx="8">
                  <c:v>35.25</c:v>
                </c:pt>
                <c:pt idx="9">
                  <c:v>37.75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4-4EDF-B783-8B8E9BBD59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"/>
        <c:axId val="120100352"/>
        <c:axId val="119782720"/>
      </c:barChart>
      <c:catAx>
        <c:axId val="120100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Длина отрезка </a:t>
                </a:r>
                <a:r>
                  <a:rPr lang="ru-RU" dirty="0"/>
                  <a:t>дистанции, м </a:t>
                </a:r>
              </a:p>
            </c:rich>
          </c:tx>
          <c:layout>
            <c:manualLayout>
              <c:xMode val="edge"/>
              <c:yMode val="edge"/>
              <c:x val="0.31471062992125987"/>
              <c:y val="0.927569262175561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19782720"/>
        <c:crosses val="autoZero"/>
        <c:auto val="1"/>
        <c:lblAlgn val="ctr"/>
        <c:lblOffset val="100"/>
        <c:noMultiLvlLbl val="0"/>
      </c:catAx>
      <c:valAx>
        <c:axId val="119782720"/>
        <c:scaling>
          <c:orientation val="minMax"/>
          <c:min val="28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Темп гребли, цикл/мин. 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0.192052712160979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0100352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Кубок мира. </a:t>
            </a:r>
            <a:r>
              <a:rPr lang="en-US" dirty="0"/>
              <a:t>I</a:t>
            </a:r>
            <a:r>
              <a:rPr lang="ru-RU" dirty="0"/>
              <a:t> этап. 2019год. </a:t>
            </a:r>
            <a:r>
              <a:rPr lang="en-US" dirty="0"/>
              <a:t>LW2x</a:t>
            </a:r>
            <a:r>
              <a:rPr lang="ru-RU" dirty="0"/>
              <a:t>. </a:t>
            </a:r>
          </a:p>
        </c:rich>
      </c:tx>
      <c:layout>
        <c:manualLayout>
          <c:xMode val="edge"/>
          <c:yMode val="edge"/>
          <c:x val="0.2747835441516300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268395480475056"/>
          <c:y val="8.0524364988154962E-2"/>
          <c:w val="0.86868530781713471"/>
          <c:h val="0.749980191657525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'REP 1'!$Z$192:$AI$192</c:f>
                <c:numCache>
                  <c:formatCode>General</c:formatCode>
                  <c:ptCount val="10"/>
                  <c:pt idx="0">
                    <c:v>0.9574271077563381</c:v>
                  </c:pt>
                  <c:pt idx="1">
                    <c:v>0.57735026918962573</c:v>
                  </c:pt>
                  <c:pt idx="2">
                    <c:v>1.2909944487358056</c:v>
                  </c:pt>
                  <c:pt idx="3">
                    <c:v>0.5</c:v>
                  </c:pt>
                  <c:pt idx="4">
                    <c:v>0.57735026918962573</c:v>
                  </c:pt>
                  <c:pt idx="5">
                    <c:v>0.81649658092772603</c:v>
                  </c:pt>
                  <c:pt idx="6">
                    <c:v>1.1547005383792515</c:v>
                  </c:pt>
                  <c:pt idx="7">
                    <c:v>0.9574271077563381</c:v>
                  </c:pt>
                  <c:pt idx="8">
                    <c:v>0.57735026918962573</c:v>
                  </c:pt>
                  <c:pt idx="9">
                    <c:v>1.2909944487358056</c:v>
                  </c:pt>
                </c:numCache>
              </c:numRef>
            </c:plus>
            <c:minus>
              <c:numRef>
                <c:f>'REP 1'!$Z$192:$AI$192</c:f>
                <c:numCache>
                  <c:formatCode>General</c:formatCode>
                  <c:ptCount val="10"/>
                  <c:pt idx="0">
                    <c:v>0.9574271077563381</c:v>
                  </c:pt>
                  <c:pt idx="1">
                    <c:v>0.57735026918962573</c:v>
                  </c:pt>
                  <c:pt idx="2">
                    <c:v>1.2909944487358056</c:v>
                  </c:pt>
                  <c:pt idx="3">
                    <c:v>0.5</c:v>
                  </c:pt>
                  <c:pt idx="4">
                    <c:v>0.57735026918962573</c:v>
                  </c:pt>
                  <c:pt idx="5">
                    <c:v>0.81649658092772603</c:v>
                  </c:pt>
                  <c:pt idx="6">
                    <c:v>1.1547005383792515</c:v>
                  </c:pt>
                  <c:pt idx="7">
                    <c:v>0.9574271077563381</c:v>
                  </c:pt>
                  <c:pt idx="8">
                    <c:v>0.57735026918962573</c:v>
                  </c:pt>
                  <c:pt idx="9">
                    <c:v>1.2909944487358056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1'!$Z$190:$AI$190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'REP 1'!$Z$191:$AI$191</c:f>
              <c:numCache>
                <c:formatCode>General</c:formatCode>
                <c:ptCount val="10"/>
                <c:pt idx="0">
                  <c:v>42.25</c:v>
                </c:pt>
                <c:pt idx="1">
                  <c:v>38.5</c:v>
                </c:pt>
                <c:pt idx="2">
                  <c:v>36.5</c:v>
                </c:pt>
                <c:pt idx="3">
                  <c:v>35.25</c:v>
                </c:pt>
                <c:pt idx="4">
                  <c:v>34.5</c:v>
                </c:pt>
                <c:pt idx="5">
                  <c:v>34</c:v>
                </c:pt>
                <c:pt idx="6">
                  <c:v>34</c:v>
                </c:pt>
                <c:pt idx="7">
                  <c:v>34.25</c:v>
                </c:pt>
                <c:pt idx="8">
                  <c:v>34.5</c:v>
                </c:pt>
                <c:pt idx="9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0-490D-A424-F4B583D5BA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20100864"/>
        <c:axId val="120382592"/>
      </c:barChart>
      <c:catAx>
        <c:axId val="120100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/>
                  <a:t>Длина отрезка дистанции, м </a:t>
                </a:r>
              </a:p>
            </c:rich>
          </c:tx>
          <c:layout>
            <c:manualLayout>
              <c:xMode val="edge"/>
              <c:yMode val="edge"/>
              <c:x val="0.3173966169236534"/>
              <c:y val="0.928453720806319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0382592"/>
        <c:crosses val="autoZero"/>
        <c:auto val="1"/>
        <c:lblAlgn val="ctr"/>
        <c:lblOffset val="100"/>
        <c:noMultiLvlLbl val="0"/>
      </c:catAx>
      <c:valAx>
        <c:axId val="120382592"/>
        <c:scaling>
          <c:orientation val="minMax"/>
          <c:min val="28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/>
                  <a:t>Темп гребли, цикл/мин. </a:t>
                </a:r>
              </a:p>
            </c:rich>
          </c:tx>
          <c:layout>
            <c:manualLayout>
              <c:xMode val="edge"/>
              <c:yMode val="edge"/>
              <c:x val="2.8860022301752668E-3"/>
              <c:y val="0.196016814920297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0100864"/>
        <c:crosses val="autoZero"/>
        <c:crossBetween val="between"/>
      </c:valAx>
      <c:spPr>
        <a:pattFill prst="pct5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/>
              <a:t>Кубок мира. </a:t>
            </a:r>
            <a:r>
              <a:rPr lang="en-US" sz="1200" dirty="0"/>
              <a:t>I </a:t>
            </a:r>
            <a:r>
              <a:rPr lang="ru-RU" sz="1200" dirty="0"/>
              <a:t>этап. 2019год.</a:t>
            </a:r>
            <a:r>
              <a:rPr lang="ru-RU" sz="1200" baseline="0" dirty="0"/>
              <a:t> </a:t>
            </a:r>
            <a:r>
              <a:rPr lang="en-US" sz="1200" dirty="0"/>
              <a:t>LW2x</a:t>
            </a:r>
            <a:r>
              <a:rPr lang="ru-RU" sz="1200" dirty="0"/>
              <a:t>.</a:t>
            </a:r>
          </a:p>
        </c:rich>
      </c:tx>
      <c:layout>
        <c:manualLayout>
          <c:xMode val="edge"/>
          <c:yMode val="edge"/>
          <c:x val="0.34001377952755907"/>
          <c:y val="4.690114531119648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63888888888887"/>
          <c:y val="9.1199461707799953E-2"/>
          <c:w val="0.86726246719160094"/>
          <c:h val="0.73657953270948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'FINAL B'!$Z$39:$AI$39</c:f>
                <c:numCache>
                  <c:formatCode>General</c:formatCode>
                  <c:ptCount val="10"/>
                  <c:pt idx="0">
                    <c:v>0.126491106406735</c:v>
                  </c:pt>
                  <c:pt idx="1">
                    <c:v>8.9442719099991672E-2</c:v>
                  </c:pt>
                  <c:pt idx="2">
                    <c:v>8.9442719099991672E-2</c:v>
                  </c:pt>
                  <c:pt idx="3">
                    <c:v>9.831920802501716E-2</c:v>
                  </c:pt>
                  <c:pt idx="4">
                    <c:v>8.1649658092772678E-2</c:v>
                  </c:pt>
                  <c:pt idx="5">
                    <c:v>0.13291601358251273</c:v>
                  </c:pt>
                  <c:pt idx="6">
                    <c:v>0.12110601416389996</c:v>
                  </c:pt>
                  <c:pt idx="7">
                    <c:v>0.1048808848170152</c:v>
                  </c:pt>
                  <c:pt idx="8">
                    <c:v>0.15491933384829659</c:v>
                  </c:pt>
                  <c:pt idx="9">
                    <c:v>0.12110601416389949</c:v>
                  </c:pt>
                </c:numCache>
              </c:numRef>
            </c:plus>
            <c:minus>
              <c:numRef>
                <c:f>'FINAL B'!$Z$39:$AI$39</c:f>
                <c:numCache>
                  <c:formatCode>General</c:formatCode>
                  <c:ptCount val="10"/>
                  <c:pt idx="0">
                    <c:v>0.126491106406735</c:v>
                  </c:pt>
                  <c:pt idx="1">
                    <c:v>8.9442719099991672E-2</c:v>
                  </c:pt>
                  <c:pt idx="2">
                    <c:v>8.9442719099991672E-2</c:v>
                  </c:pt>
                  <c:pt idx="3">
                    <c:v>9.831920802501716E-2</c:v>
                  </c:pt>
                  <c:pt idx="4">
                    <c:v>8.1649658092772678E-2</c:v>
                  </c:pt>
                  <c:pt idx="5">
                    <c:v>0.13291601358251273</c:v>
                  </c:pt>
                  <c:pt idx="6">
                    <c:v>0.12110601416389996</c:v>
                  </c:pt>
                  <c:pt idx="7">
                    <c:v>0.1048808848170152</c:v>
                  </c:pt>
                  <c:pt idx="8">
                    <c:v>0.15491933384829659</c:v>
                  </c:pt>
                  <c:pt idx="9">
                    <c:v>0.12110601416389949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'FINAL B'!$Z$37:$AI$37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'FINAL B'!$Z$38:$AI$38</c:f>
              <c:numCache>
                <c:formatCode>General</c:formatCode>
                <c:ptCount val="10"/>
                <c:pt idx="0">
                  <c:v>5</c:v>
                </c:pt>
                <c:pt idx="1">
                  <c:v>4.9000000000000004</c:v>
                </c:pt>
                <c:pt idx="2">
                  <c:v>4.7</c:v>
                </c:pt>
                <c:pt idx="3">
                  <c:v>4.5166666666666666</c:v>
                </c:pt>
                <c:pt idx="4">
                  <c:v>4.3666666666666663</c:v>
                </c:pt>
                <c:pt idx="5">
                  <c:v>4.3166666666666664</c:v>
                </c:pt>
                <c:pt idx="6">
                  <c:v>4.333333333333333</c:v>
                </c:pt>
                <c:pt idx="7">
                  <c:v>4.3500000000000005</c:v>
                </c:pt>
                <c:pt idx="8">
                  <c:v>4.3999999999999995</c:v>
                </c:pt>
                <c:pt idx="9">
                  <c:v>4.5333333333333323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8-4123-BA1B-2FD518488F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20518144"/>
        <c:axId val="120384896"/>
      </c:barChart>
      <c:catAx>
        <c:axId val="12051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Длина отрезка дистанции, м </a:t>
                </a:r>
              </a:p>
            </c:rich>
          </c:tx>
          <c:layout>
            <c:manualLayout>
              <c:xMode val="edge"/>
              <c:yMode val="edge"/>
              <c:x val="0.36763079615048122"/>
              <c:y val="0.921206075877189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0384896"/>
        <c:crosses val="autoZero"/>
        <c:auto val="1"/>
        <c:lblAlgn val="ctr"/>
        <c:lblOffset val="100"/>
        <c:noMultiLvlLbl val="0"/>
      </c:catAx>
      <c:valAx>
        <c:axId val="120384896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Скорость, м/с </a:t>
                </a:r>
              </a:p>
            </c:rich>
          </c:tx>
          <c:layout>
            <c:manualLayout>
              <c:xMode val="edge"/>
              <c:yMode val="edge"/>
              <c:x val="0"/>
              <c:y val="0.2771296351349405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0518144"/>
        <c:crosses val="autoZero"/>
        <c:crossBetween val="between"/>
      </c:valAx>
      <c:spPr>
        <a:pattFill prst="pct5">
          <a:fgClr>
            <a:schemeClr val="accent1"/>
          </a:fgClr>
          <a:bgClr>
            <a:schemeClr val="bg1"/>
          </a:bgClr>
        </a:patt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/>
              <a:t>Кубок мира. </a:t>
            </a:r>
            <a:r>
              <a:rPr lang="en-US" sz="1200"/>
              <a:t>I </a:t>
            </a:r>
            <a:r>
              <a:rPr lang="ru-RU" sz="1200"/>
              <a:t>этап. 2019год. </a:t>
            </a:r>
            <a:r>
              <a:rPr lang="en-US" sz="1200"/>
              <a:t>LW2x</a:t>
            </a:r>
            <a:r>
              <a:rPr lang="ru-RU" sz="1200"/>
              <a:t>.</a:t>
            </a:r>
          </a:p>
        </c:rich>
      </c:tx>
      <c:layout>
        <c:manualLayout>
          <c:xMode val="edge"/>
          <c:yMode val="edge"/>
          <c:x val="0.2761943455698174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84425036390102"/>
          <c:y val="8.1819293077348892E-2"/>
          <c:w val="0.8676548728352188"/>
          <c:h val="0.731889220151553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'FINAL B'!$Z$83:$AI$83</c:f>
                <c:numCache>
                  <c:formatCode>General</c:formatCode>
                  <c:ptCount val="10"/>
                  <c:pt idx="0">
                    <c:v>1.0327955589886444</c:v>
                  </c:pt>
                  <c:pt idx="1">
                    <c:v>1.6329931618554521</c:v>
                  </c:pt>
                  <c:pt idx="2">
                    <c:v>1.2649110640673518</c:v>
                  </c:pt>
                  <c:pt idx="3">
                    <c:v>1.2247448713915889</c:v>
                  </c:pt>
                  <c:pt idx="4">
                    <c:v>0.81649658092772603</c:v>
                  </c:pt>
                  <c:pt idx="5">
                    <c:v>0.5163977794943222</c:v>
                  </c:pt>
                  <c:pt idx="6">
                    <c:v>0.51639777949432231</c:v>
                  </c:pt>
                  <c:pt idx="7">
                    <c:v>1.0954451150103321</c:v>
                  </c:pt>
                  <c:pt idx="8">
                    <c:v>1.169045194450012</c:v>
                  </c:pt>
                  <c:pt idx="9">
                    <c:v>2.0412414523193152</c:v>
                  </c:pt>
                </c:numCache>
              </c:numRef>
            </c:plus>
            <c:minus>
              <c:numRef>
                <c:f>'FINAL B'!$Z$83:$AI$83</c:f>
                <c:numCache>
                  <c:formatCode>General</c:formatCode>
                  <c:ptCount val="10"/>
                  <c:pt idx="0">
                    <c:v>1.0327955589886444</c:v>
                  </c:pt>
                  <c:pt idx="1">
                    <c:v>1.6329931618554521</c:v>
                  </c:pt>
                  <c:pt idx="2">
                    <c:v>1.2649110640673518</c:v>
                  </c:pt>
                  <c:pt idx="3">
                    <c:v>1.2247448713915889</c:v>
                  </c:pt>
                  <c:pt idx="4">
                    <c:v>0.81649658092772603</c:v>
                  </c:pt>
                  <c:pt idx="5">
                    <c:v>0.5163977794943222</c:v>
                  </c:pt>
                  <c:pt idx="6">
                    <c:v>0.51639777949432231</c:v>
                  </c:pt>
                  <c:pt idx="7">
                    <c:v>1.0954451150103321</c:v>
                  </c:pt>
                  <c:pt idx="8">
                    <c:v>1.169045194450012</c:v>
                  </c:pt>
                  <c:pt idx="9">
                    <c:v>2.0412414523193152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'FINAL B'!$Z$81:$AI$81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'FINAL B'!$Z$82:$AI$82</c:f>
              <c:numCache>
                <c:formatCode>General</c:formatCode>
                <c:ptCount val="10"/>
                <c:pt idx="0">
                  <c:v>44.333333333333336</c:v>
                </c:pt>
                <c:pt idx="1">
                  <c:v>39.666666666666664</c:v>
                </c:pt>
                <c:pt idx="2">
                  <c:v>38</c:v>
                </c:pt>
                <c:pt idx="3">
                  <c:v>35.5</c:v>
                </c:pt>
                <c:pt idx="4">
                  <c:v>34.666666666666664</c:v>
                </c:pt>
                <c:pt idx="5">
                  <c:v>34.666666666666664</c:v>
                </c:pt>
                <c:pt idx="6">
                  <c:v>34.333333333333336</c:v>
                </c:pt>
                <c:pt idx="7">
                  <c:v>35</c:v>
                </c:pt>
                <c:pt idx="8">
                  <c:v>35.166666666666664</c:v>
                </c:pt>
                <c:pt idx="9">
                  <c:v>37.166666666666664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A-4201-960B-DF32F178EA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20518656"/>
        <c:axId val="120386624"/>
      </c:barChart>
      <c:catAx>
        <c:axId val="120518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Длина отрезка дистанции, м </a:t>
                </a:r>
              </a:p>
            </c:rich>
          </c:tx>
          <c:layout>
            <c:manualLayout>
              <c:xMode val="edge"/>
              <c:yMode val="edge"/>
              <c:x val="0.31585668603651618"/>
              <c:y val="0.912962858327784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0386624"/>
        <c:crosses val="autoZero"/>
        <c:auto val="1"/>
        <c:lblAlgn val="ctr"/>
        <c:lblOffset val="100"/>
        <c:noMultiLvlLbl val="0"/>
      </c:catAx>
      <c:valAx>
        <c:axId val="120386624"/>
        <c:scaling>
          <c:orientation val="minMax"/>
          <c:min val="28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Темп гребли, цикл/мин. </a:t>
                </a:r>
              </a:p>
            </c:rich>
          </c:tx>
          <c:layout>
            <c:manualLayout>
              <c:xMode val="edge"/>
              <c:yMode val="edge"/>
              <c:x val="5.6890050315762932E-3"/>
              <c:y val="0.169619409850207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20518656"/>
        <c:crosses val="autoZero"/>
        <c:crossBetween val="between"/>
      </c:valAx>
      <c:spPr>
        <a:pattFill prst="pct5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/>
              <a:t>Кубок мира. </a:t>
            </a:r>
            <a:r>
              <a:rPr lang="en-US" sz="1200" dirty="0"/>
              <a:t>I </a:t>
            </a:r>
            <a:r>
              <a:rPr lang="ru-RU" sz="1200" dirty="0"/>
              <a:t>этап.</a:t>
            </a:r>
            <a:r>
              <a:rPr lang="en-US" sz="1200" dirty="0"/>
              <a:t> 2019</a:t>
            </a:r>
            <a:r>
              <a:rPr lang="ru-RU" sz="1200" dirty="0"/>
              <a:t>год. </a:t>
            </a:r>
            <a:r>
              <a:rPr lang="en-US" sz="1200" dirty="0"/>
              <a:t>LW2x</a:t>
            </a:r>
            <a:r>
              <a:rPr lang="ru-RU" sz="1200" dirty="0"/>
              <a:t>. </a:t>
            </a:r>
          </a:p>
        </c:rich>
      </c:tx>
      <c:layout>
        <c:manualLayout>
          <c:xMode val="edge"/>
          <c:yMode val="edge"/>
          <c:x val="0.3539026684164479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41666666666668"/>
          <c:y val="9.00233304170312E-2"/>
          <c:w val="0.86448468941382328"/>
          <c:h val="0.735347039953339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'FINAL A'!$Z$40:$AI$40</c:f>
                <c:numCache>
                  <c:formatCode>General</c:formatCode>
                  <c:ptCount val="10"/>
                  <c:pt idx="0">
                    <c:v>0.1471960144387974</c:v>
                  </c:pt>
                  <c:pt idx="1">
                    <c:v>0.11690451944500144</c:v>
                  </c:pt>
                  <c:pt idx="2">
                    <c:v>0.10327955589886437</c:v>
                  </c:pt>
                  <c:pt idx="3">
                    <c:v>6.3245553203367638E-2</c:v>
                  </c:pt>
                  <c:pt idx="4">
                    <c:v>8.1649658092772748E-2</c:v>
                  </c:pt>
                  <c:pt idx="5">
                    <c:v>5.4772255750516904E-2</c:v>
                  </c:pt>
                  <c:pt idx="6">
                    <c:v>7.5277265270908111E-2</c:v>
                  </c:pt>
                  <c:pt idx="7">
                    <c:v>7.5277265270908222E-2</c:v>
                  </c:pt>
                  <c:pt idx="8">
                    <c:v>0.10488088481701528</c:v>
                  </c:pt>
                  <c:pt idx="9">
                    <c:v>5.4772255750516419E-2</c:v>
                  </c:pt>
                </c:numCache>
              </c:numRef>
            </c:plus>
            <c:minus>
              <c:numRef>
                <c:f>'FINAL A'!$Z$40:$AI$40</c:f>
                <c:numCache>
                  <c:formatCode>General</c:formatCode>
                  <c:ptCount val="10"/>
                  <c:pt idx="0">
                    <c:v>0.1471960144387974</c:v>
                  </c:pt>
                  <c:pt idx="1">
                    <c:v>0.11690451944500144</c:v>
                  </c:pt>
                  <c:pt idx="2">
                    <c:v>0.10327955589886437</c:v>
                  </c:pt>
                  <c:pt idx="3">
                    <c:v>6.3245553203367638E-2</c:v>
                  </c:pt>
                  <c:pt idx="4">
                    <c:v>8.1649658092772748E-2</c:v>
                  </c:pt>
                  <c:pt idx="5">
                    <c:v>5.4772255750516904E-2</c:v>
                  </c:pt>
                  <c:pt idx="6">
                    <c:v>7.5277265270908111E-2</c:v>
                  </c:pt>
                  <c:pt idx="7">
                    <c:v>7.5277265270908222E-2</c:v>
                  </c:pt>
                  <c:pt idx="8">
                    <c:v>0.10488088481701528</c:v>
                  </c:pt>
                  <c:pt idx="9">
                    <c:v>5.4772255750516419E-2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'FINAL A'!$Z$38:$AI$38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'FINAL A'!$Z$39:$AI$39</c:f>
              <c:numCache>
                <c:formatCode>General</c:formatCode>
                <c:ptCount val="10"/>
                <c:pt idx="0">
                  <c:v>4.9833333333333334</c:v>
                </c:pt>
                <c:pt idx="1">
                  <c:v>4.7166666666666668</c:v>
                </c:pt>
                <c:pt idx="2">
                  <c:v>4.5333333333333323</c:v>
                </c:pt>
                <c:pt idx="3">
                  <c:v>4.3999999999999995</c:v>
                </c:pt>
                <c:pt idx="4">
                  <c:v>4.3333333333333339</c:v>
                </c:pt>
                <c:pt idx="5">
                  <c:v>4.3500000000000005</c:v>
                </c:pt>
                <c:pt idx="6">
                  <c:v>4.416666666666667</c:v>
                </c:pt>
                <c:pt idx="7">
                  <c:v>4.1833333333333336</c:v>
                </c:pt>
                <c:pt idx="8">
                  <c:v>4.25</c:v>
                </c:pt>
                <c:pt idx="9">
                  <c:v>4.5500000000000007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7-4185-B97D-C9AA4F7BC2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"/>
        <c:axId val="113382912"/>
        <c:axId val="77471744"/>
      </c:barChart>
      <c:catAx>
        <c:axId val="113382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Длина отрезка дистанции, м </a:t>
                </a:r>
              </a:p>
            </c:rich>
          </c:tx>
          <c:layout>
            <c:manualLayout>
              <c:xMode val="edge"/>
              <c:yMode val="edge"/>
              <c:x val="0.3692904636920385"/>
              <c:y val="0.915717410323709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77471744"/>
        <c:crosses val="autoZero"/>
        <c:auto val="1"/>
        <c:lblAlgn val="ctr"/>
        <c:lblOffset val="100"/>
        <c:noMultiLvlLbl val="0"/>
      </c:catAx>
      <c:valAx>
        <c:axId val="77471744"/>
        <c:scaling>
          <c:orientation val="minMax"/>
          <c:min val="3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Скорость, м/с 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0.335559565470982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13382912"/>
        <c:crosses val="autoZero"/>
        <c:crossBetween val="between"/>
      </c:valAx>
      <c:spPr>
        <a:pattFill prst="pct5">
          <a:fgClr>
            <a:srgbClr val="7030A0"/>
          </a:fgClr>
          <a:bgClr>
            <a:schemeClr val="bg1"/>
          </a:bgClr>
        </a:patt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Кубок мира. </a:t>
            </a:r>
            <a:r>
              <a:rPr lang="en-US"/>
              <a:t>I </a:t>
            </a:r>
            <a:r>
              <a:rPr lang="ru-RU"/>
              <a:t>этап. 2019год. </a:t>
            </a:r>
            <a:r>
              <a:rPr lang="en-US"/>
              <a:t>LW2x</a:t>
            </a:r>
            <a:r>
              <a:rPr lang="ru-RU"/>
              <a:t>.</a:t>
            </a:r>
          </a:p>
        </c:rich>
      </c:tx>
      <c:layout>
        <c:manualLayout>
          <c:xMode val="edge"/>
          <c:yMode val="edge"/>
          <c:x val="0.27541666666666664"/>
          <c:y val="4.629629629629629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308333333333331"/>
          <c:y val="0.1085418489355497"/>
          <c:w val="0.8482346894138233"/>
          <c:h val="0.712198891805191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'FINAL A'!$Z$83:$AI$83</c:f>
                <c:numCache>
                  <c:formatCode>General</c:formatCode>
                  <c:ptCount val="10"/>
                  <c:pt idx="0">
                    <c:v>3.1885210782848321</c:v>
                  </c:pt>
                  <c:pt idx="1">
                    <c:v>1.7224014243685084</c:v>
                  </c:pt>
                  <c:pt idx="2">
                    <c:v>1.3291601358251257</c:v>
                  </c:pt>
                  <c:pt idx="3">
                    <c:v>0.752772652709081</c:v>
                  </c:pt>
                  <c:pt idx="4">
                    <c:v>0.54772255750516607</c:v>
                  </c:pt>
                  <c:pt idx="5">
                    <c:v>0.83666002653407556</c:v>
                  </c:pt>
                  <c:pt idx="6">
                    <c:v>0.752772652709081</c:v>
                  </c:pt>
                  <c:pt idx="7">
                    <c:v>0.81649658092772603</c:v>
                  </c:pt>
                  <c:pt idx="8">
                    <c:v>1.5491933384829668</c:v>
                  </c:pt>
                  <c:pt idx="9">
                    <c:v>1.4719601443879744</c:v>
                  </c:pt>
                </c:numCache>
              </c:numRef>
            </c:plus>
            <c:minus>
              <c:numRef>
                <c:f>'FINAL A'!$Z$83:$AI$83</c:f>
                <c:numCache>
                  <c:formatCode>General</c:formatCode>
                  <c:ptCount val="10"/>
                  <c:pt idx="0">
                    <c:v>3.1885210782848321</c:v>
                  </c:pt>
                  <c:pt idx="1">
                    <c:v>1.7224014243685084</c:v>
                  </c:pt>
                  <c:pt idx="2">
                    <c:v>1.3291601358251257</c:v>
                  </c:pt>
                  <c:pt idx="3">
                    <c:v>0.752772652709081</c:v>
                  </c:pt>
                  <c:pt idx="4">
                    <c:v>0.54772255750516607</c:v>
                  </c:pt>
                  <c:pt idx="5">
                    <c:v>0.83666002653407556</c:v>
                  </c:pt>
                  <c:pt idx="6">
                    <c:v>0.752772652709081</c:v>
                  </c:pt>
                  <c:pt idx="7">
                    <c:v>0.81649658092772603</c:v>
                  </c:pt>
                  <c:pt idx="8">
                    <c:v>1.5491933384829668</c:v>
                  </c:pt>
                  <c:pt idx="9">
                    <c:v>1.4719601443879744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'FINAL A'!$Z$81:$AI$81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'FINAL A'!$Z$82:$AI$82</c:f>
              <c:numCache>
                <c:formatCode>General</c:formatCode>
                <c:ptCount val="10"/>
                <c:pt idx="0">
                  <c:v>43.166666666666664</c:v>
                </c:pt>
                <c:pt idx="1">
                  <c:v>37.833333333333336</c:v>
                </c:pt>
                <c:pt idx="2">
                  <c:v>36.166666666666664</c:v>
                </c:pt>
                <c:pt idx="3">
                  <c:v>34.166666666666664</c:v>
                </c:pt>
                <c:pt idx="4">
                  <c:v>33.5</c:v>
                </c:pt>
                <c:pt idx="5">
                  <c:v>33.5</c:v>
                </c:pt>
                <c:pt idx="6">
                  <c:v>33.833333333333336</c:v>
                </c:pt>
                <c:pt idx="7">
                  <c:v>33.333333333333336</c:v>
                </c:pt>
                <c:pt idx="8">
                  <c:v>34</c:v>
                </c:pt>
                <c:pt idx="9">
                  <c:v>37.166666666666664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F-4B34-8F66-AC0D2EC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3383424"/>
        <c:axId val="77473472"/>
      </c:barChart>
      <c:catAx>
        <c:axId val="113383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Длина отреэка дистанции, м </a:t>
                </a:r>
              </a:p>
            </c:rich>
          </c:tx>
          <c:layout>
            <c:manualLayout>
              <c:xMode val="edge"/>
              <c:yMode val="edge"/>
              <c:x val="0.34686111111111112"/>
              <c:y val="0.922222222222222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77473472"/>
        <c:crosses val="autoZero"/>
        <c:auto val="1"/>
        <c:lblAlgn val="ctr"/>
        <c:lblOffset val="100"/>
        <c:noMultiLvlLbl val="0"/>
      </c:catAx>
      <c:valAx>
        <c:axId val="77473472"/>
        <c:scaling>
          <c:orientation val="minMax"/>
          <c:min val="28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Темп гребли, цикл/мин.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152673519976669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13383424"/>
        <c:crosses val="autoZero"/>
        <c:crossBetween val="between"/>
      </c:valAx>
      <c:spPr>
        <a:pattFill prst="pct10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/>
              <a:t>Утешительные соревнования</a:t>
            </a:r>
          </a:p>
        </c:rich>
      </c:tx>
      <c:layout>
        <c:manualLayout>
          <c:xMode val="edge"/>
          <c:yMode val="edge"/>
          <c:x val="0.28013224623628635"/>
          <c:y val="9.31801988385701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82914886693171"/>
          <c:y val="0.10209064764668313"/>
          <c:w val="0.85317085113306834"/>
          <c:h val="0.7169965260472619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7030A0"/>
              </a:solidFill>
            </a:ln>
          </c:spPr>
          <c:marker>
            <c:symbol val="diamond"/>
            <c:size val="13"/>
            <c:spPr>
              <a:solidFill>
                <a:srgbClr val="7030A0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1.5694748143504876E-2"/>
                  <c:y val="-9.2887072539529589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626290473504976E-2"/>
                      <c:h val="0.1068988049750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2D8-4AF4-85E0-29F174B4A81C}"/>
                </c:ext>
              </c:extLst>
            </c:dLbl>
            <c:dLbl>
              <c:idx val="1"/>
              <c:layout>
                <c:manualLayout>
                  <c:x val="5.9167448771820117E-3"/>
                  <c:y val="-1.875417631140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67-42FB-BB20-5A9B720E0457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Лист1!$M$12:$N$12</c:f>
                <c:numCache>
                  <c:formatCode>General</c:formatCode>
                  <c:ptCount val="2"/>
                  <c:pt idx="0">
                    <c:v>9.9697459011415773E-2</c:v>
                  </c:pt>
                  <c:pt idx="1">
                    <c:v>7.9329875624927562E-2</c:v>
                  </c:pt>
                </c:numCache>
              </c:numRef>
            </c:plus>
            <c:minus>
              <c:numRef>
                <c:f>Лист1!$M$12:$N$12</c:f>
                <c:numCache>
                  <c:formatCode>General</c:formatCode>
                  <c:ptCount val="2"/>
                  <c:pt idx="0">
                    <c:v>9.9697459011415773E-2</c:v>
                  </c:pt>
                  <c:pt idx="1">
                    <c:v>7.9329875624927562E-2</c:v>
                  </c:pt>
                </c:numCache>
              </c:numRef>
            </c:minus>
          </c:errBars>
          <c:cat>
            <c:numRef>
              <c:f>Лист1!$M$10:$N$10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Лист1!$M$11:$N$11</c:f>
              <c:numCache>
                <c:formatCode>General</c:formatCode>
                <c:ptCount val="2"/>
                <c:pt idx="0">
                  <c:v>4.5810000000000004</c:v>
                </c:pt>
                <c:pt idx="1">
                  <c:v>4.6180000000000003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D8-4AF4-85E0-29F174B4A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167872"/>
        <c:axId val="110937792"/>
      </c:lineChart>
      <c:catAx>
        <c:axId val="113167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/>
                  <a:t>Порядковый номер заезда</a:t>
                </a:r>
              </a:p>
            </c:rich>
          </c:tx>
          <c:layout>
            <c:manualLayout>
              <c:xMode val="edge"/>
              <c:yMode val="edge"/>
              <c:x val="0.34819368068352846"/>
              <c:y val="0.90247828318067858"/>
            </c:manualLayout>
          </c:layout>
          <c:overlay val="0"/>
        </c:title>
        <c:numFmt formatCode="General" sourceLinked="0"/>
        <c:majorTickMark val="none"/>
        <c:minorTickMark val="out"/>
        <c:tickLblPos val="nextTo"/>
        <c:spPr>
          <a:ln/>
        </c:spPr>
        <c:crossAx val="110937792"/>
        <c:crosses val="autoZero"/>
        <c:auto val="1"/>
        <c:lblAlgn val="ctr"/>
        <c:lblOffset val="100"/>
        <c:noMultiLvlLbl val="0"/>
      </c:catAx>
      <c:valAx>
        <c:axId val="110937792"/>
        <c:scaling>
          <c:orientation val="minMax"/>
          <c:min val="4.4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/>
                  <a:t>Скорость, м/с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167872"/>
        <c:crosses val="autoZero"/>
        <c:crossBetween val="between"/>
      </c:valAx>
      <c:spPr>
        <a:pattFill prst="pct5">
          <a:fgClr>
            <a:schemeClr val="tx1"/>
          </a:fgClr>
          <a:bgClr>
            <a:schemeClr val="bg1"/>
          </a:bgClr>
        </a:pattFill>
        <a:ln>
          <a:solidFill>
            <a:schemeClr val="tx1">
              <a:alpha val="99000"/>
            </a:schemeClr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B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/>
              <a:t>Финальные соревнования</a:t>
            </a:r>
          </a:p>
        </c:rich>
      </c:tx>
      <c:layout>
        <c:manualLayout>
          <c:xMode val="edge"/>
          <c:yMode val="edge"/>
          <c:x val="0.3320954988349361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78018372703411"/>
          <c:y val="0.10695610965296004"/>
          <c:w val="0.85215818823695688"/>
          <c:h val="0.7122491980169145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dash"/>
            <c:size val="25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2.0522130081679923E-2"/>
                  <c:y val="-0.1066840023694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AA-4A1C-8A42-46B7674E8B21}"/>
                </c:ext>
              </c:extLst>
            </c:dLbl>
            <c:dLbl>
              <c:idx val="1"/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FB0-44E7-9694-867D5D60EAC3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Лист1!$V$12:$W$12</c:f>
                <c:numCache>
                  <c:formatCode>General</c:formatCode>
                  <c:ptCount val="2"/>
                  <c:pt idx="0">
                    <c:v>9.0604451693428012E-2</c:v>
                  </c:pt>
                  <c:pt idx="1">
                    <c:v>6.3482280992415957E-2</c:v>
                  </c:pt>
                </c:numCache>
              </c:numRef>
            </c:plus>
            <c:minus>
              <c:numRef>
                <c:f>Лист1!$V$12:$W$12</c:f>
                <c:numCache>
                  <c:formatCode>General</c:formatCode>
                  <c:ptCount val="2"/>
                  <c:pt idx="0">
                    <c:v>9.0604451693428012E-2</c:v>
                  </c:pt>
                  <c:pt idx="1">
                    <c:v>6.3482280992415957E-2</c:v>
                  </c:pt>
                </c:numCache>
              </c:numRef>
            </c:minus>
          </c:errBars>
          <c:cat>
            <c:strRef>
              <c:f>Лист1!$V$10:$W$10</c:f>
              <c:strCache>
                <c:ptCount val="2"/>
                <c:pt idx="0">
                  <c:v>Финал В</c:v>
                </c:pt>
                <c:pt idx="1">
                  <c:v>Финал А</c:v>
                </c:pt>
              </c:strCache>
            </c:strRef>
          </c:cat>
          <c:val>
            <c:numRef>
              <c:f>Лист1!$V$11:$W$11</c:f>
              <c:numCache>
                <c:formatCode>General</c:formatCode>
                <c:ptCount val="2"/>
                <c:pt idx="0">
                  <c:v>4.468</c:v>
                </c:pt>
                <c:pt idx="1">
                  <c:v>4.4219999999999997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AA-4A1C-8A42-46B7674E8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36416"/>
        <c:axId val="110939520"/>
      </c:lineChart>
      <c:catAx>
        <c:axId val="119036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/>
                  <a:t>Официальные названия</a:t>
                </a:r>
              </a:p>
            </c:rich>
          </c:tx>
          <c:layout>
            <c:manualLayout>
              <c:xMode val="edge"/>
              <c:yMode val="edge"/>
              <c:x val="0.3535198915766698"/>
              <c:y val="0.90871166567819561"/>
            </c:manualLayout>
          </c:layout>
          <c:overlay val="0"/>
        </c:title>
        <c:numFmt formatCode="General" sourceLinked="0"/>
        <c:majorTickMark val="none"/>
        <c:minorTickMark val="out"/>
        <c:tickLblPos val="nextTo"/>
        <c:spPr>
          <a:ln/>
        </c:spPr>
        <c:crossAx val="110939520"/>
        <c:crosses val="autoZero"/>
        <c:auto val="1"/>
        <c:lblAlgn val="ctr"/>
        <c:lblOffset val="100"/>
        <c:noMultiLvlLbl val="0"/>
      </c:catAx>
      <c:valAx>
        <c:axId val="110939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/>
                  <a:t>Скорость, м/с</a:t>
                </a:r>
              </a:p>
            </c:rich>
          </c:tx>
          <c:layout>
            <c:manualLayout>
              <c:xMode val="edge"/>
              <c:yMode val="edge"/>
              <c:x val="4.7068774616650533E-3"/>
              <c:y val="0.282216335861243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9036416"/>
        <c:crosses val="autoZero"/>
        <c:crossBetween val="between"/>
      </c:valAx>
      <c:spPr>
        <a:pattFill prst="pct5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B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/>
              <a:t>Предварительные соревнования</a:t>
            </a:r>
          </a:p>
        </c:rich>
      </c:tx>
      <c:layout>
        <c:manualLayout>
          <c:xMode val="edge"/>
          <c:yMode val="edge"/>
          <c:x val="0.30846862355141846"/>
          <c:y val="9.369958650200403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57670273123164"/>
          <c:y val="0.10210503998739873"/>
          <c:w val="0.84418925838996373"/>
          <c:h val="0.7225054440045777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B0F0"/>
              </a:solidFill>
            </a:ln>
          </c:spPr>
          <c:marker>
            <c:symbol val="square"/>
            <c:size val="10"/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9.1051059426417811E-3"/>
                  <c:y val="6.999829046685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CA-41ED-851C-FC54F90FFB72}"/>
                </c:ext>
              </c:extLst>
            </c:dLbl>
            <c:dLbl>
              <c:idx val="1"/>
              <c:layout>
                <c:manualLayout>
                  <c:x val="5.8642820433375056E-3"/>
                  <c:y val="-3.318285957864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2F-4617-BB40-6EC266AF4635}"/>
                </c:ext>
              </c:extLst>
            </c:dLbl>
            <c:numFmt formatCode="#,##0.00" sourceLinked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Лист1!$D$38:$E$38</c:f>
                <c:numCache>
                  <c:formatCode>General</c:formatCode>
                  <c:ptCount val="2"/>
                  <c:pt idx="0">
                    <c:v>0.48261440785234183</c:v>
                  </c:pt>
                  <c:pt idx="1">
                    <c:v>1.116766164721456</c:v>
                  </c:pt>
                </c:numCache>
              </c:numRef>
            </c:plus>
            <c:minus>
              <c:numRef>
                <c:f>Лист1!$D$38:$E$38</c:f>
                <c:numCache>
                  <c:formatCode>General</c:formatCode>
                  <c:ptCount val="2"/>
                  <c:pt idx="0">
                    <c:v>0.48261440785234183</c:v>
                  </c:pt>
                  <c:pt idx="1">
                    <c:v>1.116766164721456</c:v>
                  </c:pt>
                </c:numCache>
              </c:numRef>
            </c:minus>
          </c:errBars>
          <c:cat>
            <c:numRef>
              <c:f>Лист1!$D$36:$E$36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Лист1!$D$37:$E$37</c:f>
              <c:numCache>
                <c:formatCode>General</c:formatCode>
                <c:ptCount val="2"/>
                <c:pt idx="0">
                  <c:v>34.607999999999997</c:v>
                </c:pt>
                <c:pt idx="1">
                  <c:v>35.591000000000001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CA-41ED-851C-FC54F90F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92960"/>
        <c:axId val="110942400"/>
      </c:lineChart>
      <c:catAx>
        <c:axId val="119592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ru-RU" sz="1200" b="0"/>
                  <a:t>Порядковый номер заезда</a:t>
                </a:r>
              </a:p>
            </c:rich>
          </c:tx>
          <c:layout>
            <c:manualLayout>
              <c:xMode val="edge"/>
              <c:yMode val="edge"/>
              <c:x val="0.35856390659076043"/>
              <c:y val="0.90481819600208135"/>
            </c:manualLayout>
          </c:layout>
          <c:overlay val="0"/>
        </c:title>
        <c:numFmt formatCode="General" sourceLinked="0"/>
        <c:majorTickMark val="none"/>
        <c:minorTickMark val="out"/>
        <c:tickLblPos val="nextTo"/>
        <c:spPr>
          <a:ln>
            <a:solidFill>
              <a:schemeClr val="tx1"/>
            </a:solidFill>
          </a:ln>
        </c:spPr>
        <c:crossAx val="110942400"/>
        <c:crosses val="autoZero"/>
        <c:auto val="1"/>
        <c:lblAlgn val="ctr"/>
        <c:lblOffset val="100"/>
        <c:noMultiLvlLbl val="0"/>
      </c:catAx>
      <c:valAx>
        <c:axId val="110942400"/>
        <c:scaling>
          <c:orientation val="minMax"/>
          <c:min val="33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ru-RU" sz="1200" b="0"/>
                  <a:t>Темп гребли, цикл/мин.</a:t>
                </a:r>
              </a:p>
            </c:rich>
          </c:tx>
          <c:layout>
            <c:manualLayout>
              <c:xMode val="edge"/>
              <c:yMode val="edge"/>
              <c:x val="6.0997768340542214E-4"/>
              <c:y val="0.159722652508646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9592960"/>
        <c:crosses val="autoZero"/>
        <c:crossBetween val="between"/>
      </c:valAx>
      <c:spPr>
        <a:pattFill prst="pct5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B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/>
              <a:t>Утешительные соревнования</a:t>
            </a:r>
          </a:p>
        </c:rich>
      </c:tx>
      <c:layout>
        <c:manualLayout>
          <c:xMode val="edge"/>
          <c:yMode val="edge"/>
          <c:x val="0.27840106157486511"/>
          <c:y val="4.568758335583240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13068291909601"/>
          <c:y val="8.3197938777160932E-2"/>
          <c:w val="0.84814101096216976"/>
          <c:h val="0.7315608865533352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diamond"/>
            <c:size val="14"/>
            <c:spPr>
              <a:solidFill>
                <a:srgbClr val="FF7C80"/>
              </a:solidFill>
            </c:spPr>
          </c:marker>
          <c:dLbls>
            <c:dLbl>
              <c:idx val="0"/>
              <c:layout>
                <c:manualLayout>
                  <c:x val="7.7707629099955031E-2"/>
                  <c:y val="8.954323127556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22-4D09-B304-DAD459BCC107}"/>
                </c:ext>
              </c:extLst>
            </c:dLbl>
            <c:dLbl>
              <c:idx val="1"/>
              <c:layout>
                <c:manualLayout>
                  <c:x val="-5.8678542451758974E-3"/>
                  <c:y val="9.3812822735501091E-3"/>
                </c:manualLayout>
              </c:layout>
              <c:numFmt formatCode="#,##0.00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B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42541024963358"/>
                      <c:h val="8.34934122345955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7-40E5-96A0-244090A3BB51}"/>
                </c:ext>
              </c:extLst>
            </c:dLbl>
            <c:numFmt formatCode="#,##0.0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Лист1!$M$38:$N$38</c:f>
                <c:numCache>
                  <c:formatCode>General</c:formatCode>
                  <c:ptCount val="2"/>
                  <c:pt idx="0">
                    <c:v>0.60844747787572884</c:v>
                  </c:pt>
                  <c:pt idx="1">
                    <c:v>0.94019058351662499</c:v>
                  </c:pt>
                </c:numCache>
              </c:numRef>
            </c:plus>
            <c:minus>
              <c:numRef>
                <c:f>Лист1!$M$38:$N$38</c:f>
                <c:numCache>
                  <c:formatCode>General</c:formatCode>
                  <c:ptCount val="2"/>
                  <c:pt idx="0">
                    <c:v>0.60844747787572884</c:v>
                  </c:pt>
                  <c:pt idx="1">
                    <c:v>0.94019058351662499</c:v>
                  </c:pt>
                </c:numCache>
              </c:numRef>
            </c:minus>
          </c:errBars>
          <c:cat>
            <c:numRef>
              <c:f>Лист1!$M$36:$N$36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Лист1!$M$37:$N$37</c:f>
              <c:numCache>
                <c:formatCode>General</c:formatCode>
                <c:ptCount val="2"/>
                <c:pt idx="0">
                  <c:v>34.790999999999997</c:v>
                </c:pt>
                <c:pt idx="1">
                  <c:v>35.786999999999999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2-4D09-B304-DAD459BCC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65632"/>
        <c:axId val="119406592"/>
      </c:lineChart>
      <c:catAx>
        <c:axId val="11936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ru-RU" sz="1200" b="0"/>
                  <a:t>Порядковый номер заезда</a:t>
                </a:r>
              </a:p>
            </c:rich>
          </c:tx>
          <c:layout>
            <c:manualLayout>
              <c:xMode val="edge"/>
              <c:yMode val="edge"/>
              <c:x val="0.37420889773534616"/>
              <c:y val="0.90819639677505493"/>
            </c:manualLayout>
          </c:layout>
          <c:overlay val="0"/>
        </c:title>
        <c:numFmt formatCode="General" sourceLinked="0"/>
        <c:majorTickMark val="none"/>
        <c:minorTickMark val="out"/>
        <c:tickLblPos val="nextTo"/>
        <c:spPr>
          <a:ln>
            <a:solidFill>
              <a:schemeClr val="tx1"/>
            </a:solidFill>
          </a:ln>
        </c:spPr>
        <c:crossAx val="119406592"/>
        <c:crosses val="autoZero"/>
        <c:auto val="1"/>
        <c:lblAlgn val="ctr"/>
        <c:lblOffset val="100"/>
        <c:noMultiLvlLbl val="0"/>
      </c:catAx>
      <c:valAx>
        <c:axId val="119406592"/>
        <c:scaling>
          <c:orientation val="minMax"/>
          <c:min val="33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ru-RU" sz="1200" b="0"/>
                  <a:t>Темп гребли, цикл/мин.</a:t>
                </a:r>
              </a:p>
            </c:rich>
          </c:tx>
          <c:layout>
            <c:manualLayout>
              <c:xMode val="edge"/>
              <c:yMode val="edge"/>
              <c:x val="7.7637795275590548E-3"/>
              <c:y val="0.144017935258092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9365632"/>
        <c:crosses val="autoZero"/>
        <c:crossBetween val="between"/>
      </c:valAx>
      <c:spPr>
        <a:pattFill prst="pct5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B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ru-RU" sz="1200" b="0"/>
              <a:t>Финальные соревнования</a:t>
            </a:r>
          </a:p>
        </c:rich>
      </c:tx>
      <c:layout>
        <c:manualLayout>
          <c:xMode val="edge"/>
          <c:yMode val="edge"/>
          <c:x val="0.31512067575000879"/>
          <c:y val="4.587085544942107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53698404304596"/>
          <c:y val="9.6636186001019031E-2"/>
          <c:w val="0.85946301595695418"/>
          <c:h val="0.7382082661109045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dash"/>
            <c:size val="25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1.388907178168935E-2"/>
                  <c:y val="-5.521023471988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1-415C-BCCA-60719E043400}"/>
                </c:ext>
              </c:extLst>
            </c:dLbl>
            <c:dLbl>
              <c:idx val="1"/>
              <c:layout>
                <c:manualLayout>
                  <c:x val="0"/>
                  <c:y val="9.28382253717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4C-4337-88F1-007F36D29319}"/>
                </c:ext>
              </c:extLst>
            </c:dLbl>
            <c:numFmt formatCode="#,##0.00" sourceLinked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Лист1!$W$38:$X$38</c:f>
                <c:numCache>
                  <c:formatCode>General</c:formatCode>
                  <c:ptCount val="2"/>
                  <c:pt idx="0">
                    <c:v>0.87559503577091291</c:v>
                  </c:pt>
                  <c:pt idx="1">
                    <c:v>0.73701255077508521</c:v>
                  </c:pt>
                </c:numCache>
              </c:numRef>
            </c:plus>
            <c:minus>
              <c:numRef>
                <c:f>Лист1!$W$38:$X$38</c:f>
                <c:numCache>
                  <c:formatCode>General</c:formatCode>
                  <c:ptCount val="2"/>
                  <c:pt idx="0">
                    <c:v>0.87559503577091291</c:v>
                  </c:pt>
                  <c:pt idx="1">
                    <c:v>0.73701255077508521</c:v>
                  </c:pt>
                </c:numCache>
              </c:numRef>
            </c:minus>
          </c:errBars>
          <c:cat>
            <c:strRef>
              <c:f>Лист1!$W$36:$X$36</c:f>
              <c:strCache>
                <c:ptCount val="2"/>
                <c:pt idx="0">
                  <c:v>Финал В</c:v>
                </c:pt>
                <c:pt idx="1">
                  <c:v>Финал А</c:v>
                </c:pt>
              </c:strCache>
            </c:strRef>
          </c:cat>
          <c:val>
            <c:numRef>
              <c:f>Лист1!$W$37:$X$37</c:f>
              <c:numCache>
                <c:formatCode>General</c:formatCode>
                <c:ptCount val="2"/>
                <c:pt idx="0">
                  <c:v>35.957999999999998</c:v>
                </c:pt>
                <c:pt idx="1">
                  <c:v>34.786999999999999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1-415C-BCCA-60719E043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66144"/>
        <c:axId val="119408320"/>
      </c:lineChart>
      <c:catAx>
        <c:axId val="119366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ru-RU" sz="1200" b="0"/>
                  <a:t>Официальные названия</a:t>
                </a:r>
              </a:p>
            </c:rich>
          </c:tx>
          <c:layout>
            <c:manualLayout>
              <c:xMode val="edge"/>
              <c:yMode val="edge"/>
              <c:x val="0.34509330189579362"/>
              <c:y val="0.92039451128715444"/>
            </c:manualLayout>
          </c:layout>
          <c:overlay val="0"/>
        </c:title>
        <c:numFmt formatCode="General" sourceLinked="0"/>
        <c:majorTickMark val="none"/>
        <c:minorTickMark val="out"/>
        <c:tickLblPos val="nextTo"/>
        <c:spPr>
          <a:ln>
            <a:solidFill>
              <a:schemeClr val="tx1"/>
            </a:solidFill>
          </a:ln>
        </c:spPr>
        <c:crossAx val="119408320"/>
        <c:crosses val="autoZero"/>
        <c:auto val="1"/>
        <c:lblAlgn val="ctr"/>
        <c:lblOffset val="100"/>
        <c:noMultiLvlLbl val="0"/>
      </c:catAx>
      <c:valAx>
        <c:axId val="119408320"/>
        <c:scaling>
          <c:orientation val="minMax"/>
          <c:min val="33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ru-RU" sz="1200" b="0"/>
                  <a:t>Темп гребли, цикл/мин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9366144"/>
        <c:crosses val="autoZero"/>
        <c:crossBetween val="between"/>
      </c:valAx>
      <c:spPr>
        <a:pattFill prst="pct5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B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/>
              <a:t>Кубок мира. </a:t>
            </a:r>
            <a:r>
              <a:rPr lang="en-US" sz="1200" dirty="0"/>
              <a:t>I</a:t>
            </a:r>
            <a:r>
              <a:rPr lang="ru-RU" sz="1200" dirty="0"/>
              <a:t> этап. 2019год.</a:t>
            </a:r>
            <a:r>
              <a:rPr lang="en-US" sz="1200" dirty="0"/>
              <a:t> LW2x</a:t>
            </a:r>
            <a:r>
              <a:rPr lang="ru-RU" sz="1200" dirty="0"/>
              <a:t>. </a:t>
            </a:r>
          </a:p>
        </c:rich>
      </c:tx>
      <c:layout>
        <c:manualLayout>
          <c:xMode val="edge"/>
          <c:yMode val="edge"/>
          <c:x val="0.2791540403111927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728316260874041"/>
          <c:y val="7.4382666190379768E-2"/>
          <c:w val="0.85165823349794112"/>
          <c:h val="0.7535913018483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'HEAT 2'!$AB$33:$AK$33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'HEAT 2'!$AB$34:$AK$34</c:f>
              <c:numCache>
                <c:formatCode>0.00</c:formatCode>
                <c:ptCount val="10"/>
                <c:pt idx="0">
                  <c:v>5.166666666666667</c:v>
                </c:pt>
                <c:pt idx="1">
                  <c:v>5.1000000000000005</c:v>
                </c:pt>
                <c:pt idx="2">
                  <c:v>4.9333333333333336</c:v>
                </c:pt>
                <c:pt idx="3">
                  <c:v>4.7833333333333341</c:v>
                </c:pt>
                <c:pt idx="4">
                  <c:v>4.7333333333333334</c:v>
                </c:pt>
                <c:pt idx="5">
                  <c:v>4.666666666666667</c:v>
                </c:pt>
                <c:pt idx="6">
                  <c:v>4.6833333333333336</c:v>
                </c:pt>
                <c:pt idx="7">
                  <c:v>4.6333333333333337</c:v>
                </c:pt>
                <c:pt idx="8">
                  <c:v>4.7166666666666659</c:v>
                </c:pt>
                <c:pt idx="9">
                  <c:v>4.6333333333333337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B-4AFC-B1AF-61FFE8C2B2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9369216"/>
        <c:axId val="119411200"/>
      </c:barChart>
      <c:catAx>
        <c:axId val="119369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Длина отрезка дистанции, м </a:t>
                </a:r>
              </a:p>
            </c:rich>
          </c:tx>
          <c:layout>
            <c:manualLayout>
              <c:xMode val="edge"/>
              <c:yMode val="edge"/>
              <c:x val="0.35459396559926748"/>
              <c:y val="0.917394179743699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alpha val="9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19411200"/>
        <c:crosses val="autoZero"/>
        <c:auto val="1"/>
        <c:lblAlgn val="ctr"/>
        <c:lblOffset val="100"/>
        <c:noMultiLvlLbl val="0"/>
      </c:catAx>
      <c:valAx>
        <c:axId val="11941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Скорость, м/с </a:t>
                </a:r>
              </a:p>
            </c:rich>
          </c:tx>
          <c:layout>
            <c:manualLayout>
              <c:xMode val="edge"/>
              <c:yMode val="edge"/>
              <c:x val="5.6599943355489764E-3"/>
              <c:y val="0.283173420763833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19369216"/>
        <c:crosses val="autoZero"/>
        <c:crossBetween val="between"/>
      </c:valAx>
      <c:spPr>
        <a:pattFill prst="pct5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200" dirty="0"/>
              <a:t>Кубок мира. </a:t>
            </a:r>
            <a:r>
              <a:rPr lang="en-US" sz="1200" dirty="0"/>
              <a:t>I </a:t>
            </a:r>
            <a:r>
              <a:rPr lang="ru-RU" sz="1200" dirty="0"/>
              <a:t>этап. 2019год. </a:t>
            </a:r>
            <a:r>
              <a:rPr lang="en-US" sz="1200" dirty="0"/>
              <a:t>LW2x</a:t>
            </a:r>
            <a:r>
              <a:rPr lang="ru-RU" sz="1200" dirty="0"/>
              <a:t>. </a:t>
            </a:r>
          </a:p>
        </c:rich>
      </c:tx>
      <c:layout>
        <c:manualLayout>
          <c:xMode val="edge"/>
          <c:yMode val="edge"/>
          <c:x val="0.3091478288086240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542046152502119"/>
          <c:y val="7.3033435295206131E-2"/>
          <c:w val="0.84442636300843454"/>
          <c:h val="0.7467960615863251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F7C8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'HEAT 1'!$AA$36:$AJ$36</c:f>
                <c:numCache>
                  <c:formatCode>General</c:formatCode>
                  <c:ptCount val="10"/>
                  <c:pt idx="0">
                    <c:v>0.16329931618554536</c:v>
                  </c:pt>
                  <c:pt idx="1">
                    <c:v>8.9442719099991269E-2</c:v>
                  </c:pt>
                  <c:pt idx="2">
                    <c:v>0.12110601416389968</c:v>
                  </c:pt>
                  <c:pt idx="3">
                    <c:v>0.14142135623730939</c:v>
                  </c:pt>
                  <c:pt idx="4">
                    <c:v>9.831920802501716E-2</c:v>
                  </c:pt>
                  <c:pt idx="5">
                    <c:v>0.10327955589886437</c:v>
                  </c:pt>
                  <c:pt idx="6">
                    <c:v>0.13291601358251265</c:v>
                  </c:pt>
                  <c:pt idx="7">
                    <c:v>0.16431676725154978</c:v>
                  </c:pt>
                  <c:pt idx="8">
                    <c:v>0.126491106406735</c:v>
                  </c:pt>
                  <c:pt idx="9">
                    <c:v>7.5277265270907834E-2</c:v>
                  </c:pt>
                </c:numCache>
              </c:numRef>
            </c:plus>
            <c:minus>
              <c:numRef>
                <c:f>'HEAT 1'!$AA$36:$AJ$36</c:f>
                <c:numCache>
                  <c:formatCode>General</c:formatCode>
                  <c:ptCount val="10"/>
                  <c:pt idx="0">
                    <c:v>0.16329931618554536</c:v>
                  </c:pt>
                  <c:pt idx="1">
                    <c:v>8.9442719099991269E-2</c:v>
                  </c:pt>
                  <c:pt idx="2">
                    <c:v>0.12110601416389968</c:v>
                  </c:pt>
                  <c:pt idx="3">
                    <c:v>0.14142135623730939</c:v>
                  </c:pt>
                  <c:pt idx="4">
                    <c:v>9.831920802501716E-2</c:v>
                  </c:pt>
                  <c:pt idx="5">
                    <c:v>0.10327955589886437</c:v>
                  </c:pt>
                  <c:pt idx="6">
                    <c:v>0.13291601358251265</c:v>
                  </c:pt>
                  <c:pt idx="7">
                    <c:v>0.16431676725154978</c:v>
                  </c:pt>
                  <c:pt idx="8">
                    <c:v>0.126491106406735</c:v>
                  </c:pt>
                  <c:pt idx="9">
                    <c:v>7.5277265270907834E-2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'HEAT 1'!$AA$34:$AJ$34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'HEAT 1'!$AA$35:$AJ$35</c:f>
              <c:numCache>
                <c:formatCode>0.00</c:formatCode>
                <c:ptCount val="10"/>
                <c:pt idx="0">
                  <c:v>4.9329999999999998</c:v>
                </c:pt>
                <c:pt idx="1">
                  <c:v>5</c:v>
                </c:pt>
                <c:pt idx="2">
                  <c:v>4.9000000000000004</c:v>
                </c:pt>
                <c:pt idx="3">
                  <c:v>4.5999999999999988</c:v>
                </c:pt>
                <c:pt idx="4">
                  <c:v>4.5166666666666666</c:v>
                </c:pt>
                <c:pt idx="5">
                  <c:v>4.5333333333333341</c:v>
                </c:pt>
                <c:pt idx="6">
                  <c:v>4.4833333333333334</c:v>
                </c:pt>
                <c:pt idx="7">
                  <c:v>4.55</c:v>
                </c:pt>
                <c:pt idx="8">
                  <c:v>4.5</c:v>
                </c:pt>
                <c:pt idx="9">
                  <c:v>4.4833333333333334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9-4274-BCC7-3387A7F373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20025088"/>
        <c:axId val="119412928"/>
      </c:barChart>
      <c:catAx>
        <c:axId val="120025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/>
                  <a:t>Длина отрезка дистанции, м </a:t>
                </a:r>
              </a:p>
            </c:rich>
          </c:tx>
          <c:layout>
            <c:manualLayout>
              <c:xMode val="edge"/>
              <c:yMode val="edge"/>
              <c:x val="0.30624709765720776"/>
              <c:y val="0.914977864382058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BY"/>
          </a:p>
        </c:txPr>
        <c:crossAx val="119412928"/>
        <c:crosses val="autoZero"/>
        <c:auto val="1"/>
        <c:lblAlgn val="ctr"/>
        <c:lblOffset val="100"/>
        <c:noMultiLvlLbl val="0"/>
      </c:catAx>
      <c:valAx>
        <c:axId val="119412928"/>
        <c:scaling>
          <c:orientation val="minMax"/>
          <c:min val="4.2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/>
                  <a:t>Скорость, м/с </a:t>
                </a:r>
              </a:p>
            </c:rich>
          </c:tx>
          <c:layout>
            <c:manualLayout>
              <c:xMode val="edge"/>
              <c:yMode val="edge"/>
              <c:x val="2.6543690516228299E-3"/>
              <c:y val="0.291743768000213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BY"/>
          </a:p>
        </c:txPr>
        <c:crossAx val="120025088"/>
        <c:crosses val="autoZero"/>
        <c:crossBetween val="between"/>
        <c:minorUnit val="5.000000000000001E-2"/>
      </c:valAx>
      <c:spPr>
        <a:pattFill prst="pct10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  <a:effectLst>
          <a:softEdge rad="0"/>
        </a:effectLst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Кубок мира.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2019год.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LW2x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c:rich>
      </c:tx>
      <c:layout>
        <c:manualLayout>
          <c:xMode val="edge"/>
          <c:yMode val="edge"/>
          <c:x val="0.2556370168608674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14643117307614"/>
          <c:y val="8.7273564659438418E-2"/>
          <c:w val="0.87128308558164536"/>
          <c:h val="0.73351390558311569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0" sourceLinked="0"/>
            <c:spPr>
              <a:pattFill prst="pct5">
                <a:fgClr>
                  <a:srgbClr val="00B0F0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'HEAT 2'!$AB$79:$AK$79</c:f>
                <c:numCache>
                  <c:formatCode>General</c:formatCode>
                  <c:ptCount val="10"/>
                  <c:pt idx="0">
                    <c:v>2.3380903889000502</c:v>
                  </c:pt>
                  <c:pt idx="1">
                    <c:v>1.4719601443880157</c:v>
                  </c:pt>
                  <c:pt idx="2">
                    <c:v>1.8618986725025581</c:v>
                  </c:pt>
                  <c:pt idx="3">
                    <c:v>1.6329931618554334</c:v>
                  </c:pt>
                  <c:pt idx="4">
                    <c:v>1.2110601416389717</c:v>
                  </c:pt>
                  <c:pt idx="5">
                    <c:v>0.98319208025014426</c:v>
                  </c:pt>
                  <c:pt idx="6">
                    <c:v>0.81649658092768884</c:v>
                  </c:pt>
                  <c:pt idx="7">
                    <c:v>0.83666002653407556</c:v>
                  </c:pt>
                  <c:pt idx="8">
                    <c:v>1.0327955589886151</c:v>
                  </c:pt>
                  <c:pt idx="9">
                    <c:v>2.8577380332470304</c:v>
                  </c:pt>
                </c:numCache>
              </c:numRef>
            </c:plus>
            <c:minus>
              <c:numRef>
                <c:f>'HEAT 2'!$AB$79:$AK$79</c:f>
                <c:numCache>
                  <c:formatCode>General</c:formatCode>
                  <c:ptCount val="10"/>
                  <c:pt idx="0">
                    <c:v>2.3380903889000502</c:v>
                  </c:pt>
                  <c:pt idx="1">
                    <c:v>1.4719601443880157</c:v>
                  </c:pt>
                  <c:pt idx="2">
                    <c:v>1.8618986725025581</c:v>
                  </c:pt>
                  <c:pt idx="3">
                    <c:v>1.6329931618554334</c:v>
                  </c:pt>
                  <c:pt idx="4">
                    <c:v>1.2110601416389717</c:v>
                  </c:pt>
                  <c:pt idx="5">
                    <c:v>0.98319208025014426</c:v>
                  </c:pt>
                  <c:pt idx="6">
                    <c:v>0.81649658092768884</c:v>
                  </c:pt>
                  <c:pt idx="7">
                    <c:v>0.83666002653407556</c:v>
                  </c:pt>
                  <c:pt idx="8">
                    <c:v>1.0327955589886151</c:v>
                  </c:pt>
                  <c:pt idx="9">
                    <c:v>2.8577380332470304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'HEAT 2'!$AB$77:$AK$77</c:f>
              <c:numCache>
                <c:formatCode>General</c:formatCode>
                <c:ptCount val="10"/>
                <c:pt idx="0">
                  <c:v>50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</c:numCache>
            </c:numRef>
          </c:cat>
          <c:val>
            <c:numRef>
              <c:f>'HEAT 2'!$AB$78:$AK$78</c:f>
              <c:numCache>
                <c:formatCode>General</c:formatCode>
                <c:ptCount val="10"/>
                <c:pt idx="0">
                  <c:v>43.333333333333336</c:v>
                </c:pt>
                <c:pt idx="1">
                  <c:v>38.833333333333336</c:v>
                </c:pt>
                <c:pt idx="2">
                  <c:v>37.333333333333336</c:v>
                </c:pt>
                <c:pt idx="3">
                  <c:v>35.666666666666664</c:v>
                </c:pt>
                <c:pt idx="4">
                  <c:v>34.666666666666664</c:v>
                </c:pt>
                <c:pt idx="5">
                  <c:v>34.833333333333336</c:v>
                </c:pt>
                <c:pt idx="6">
                  <c:v>34.333333333333336</c:v>
                </c:pt>
                <c:pt idx="7">
                  <c:v>34.5</c:v>
                </c:pt>
                <c:pt idx="8">
                  <c:v>35.333333333333336</c:v>
                </c:pt>
                <c:pt idx="9">
                  <c:v>36.166666666666664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98-42F4-9492-6A4148659D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"/>
        <c:axId val="120025600"/>
        <c:axId val="119775232"/>
      </c:barChart>
      <c:catAx>
        <c:axId val="12002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Длина отрезка дистанции, м </a:t>
                </a:r>
              </a:p>
            </c:rich>
          </c:tx>
          <c:layout>
            <c:manualLayout>
              <c:xMode val="edge"/>
              <c:yMode val="edge"/>
              <c:x val="0.33644642919464901"/>
              <c:y val="0.918248206506808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BY"/>
          </a:p>
        </c:txPr>
        <c:crossAx val="119775232"/>
        <c:crosses val="autoZero"/>
        <c:auto val="1"/>
        <c:lblAlgn val="ctr"/>
        <c:lblOffset val="100"/>
        <c:noMultiLvlLbl val="0"/>
      </c:catAx>
      <c:valAx>
        <c:axId val="119775232"/>
        <c:scaling>
          <c:orientation val="minMax"/>
          <c:min val="28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 гребли, цикл/мин. </a:t>
                </a:r>
              </a:p>
            </c:rich>
          </c:tx>
          <c:layout>
            <c:manualLayout>
              <c:xMode val="edge"/>
              <c:yMode val="edge"/>
              <c:x val="0"/>
              <c:y val="0.173677731027556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BY"/>
          </a:p>
        </c:txPr>
        <c:crossAx val="120025600"/>
        <c:crosses val="autoZero"/>
        <c:crossBetween val="between"/>
      </c:valAx>
      <c:spPr>
        <a:pattFill prst="pct10">
          <a:fgClr>
            <a:schemeClr val="tx1"/>
          </a:fgClr>
          <a:bgClr>
            <a:schemeClr val="bg1"/>
          </a:bgClr>
        </a:patt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BY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93E0-628E-47F3-BB5D-A6CA8953C5D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15453-2715-40B4-8C1A-7BA63F4C4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4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Скорость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5453-2715-40B4-8C1A-7BA63F4C44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5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Темп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5453-2715-40B4-8C1A-7BA63F4C44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9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Предварительные</a:t>
            </a:r>
            <a:r>
              <a:rPr lang="ru-RU" baseline="0" dirty="0"/>
              <a:t> заезды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5453-2715-40B4-8C1A-7BA63F4C44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3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Утешительные заезды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5453-2715-40B4-8C1A-7BA63F4C44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9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Финальные Б</a:t>
            </a:r>
            <a:r>
              <a:rPr lang="ru-RU" baseline="0" dirty="0"/>
              <a:t> заезды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5453-2715-40B4-8C1A-7BA63F4C44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2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Финальные А</a:t>
            </a:r>
            <a:r>
              <a:rPr lang="ru-RU" baseline="0" dirty="0"/>
              <a:t> заезды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5453-2715-40B4-8C1A-7BA63F4C44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9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МИНИСТЕРСТВА СПОРТА И ТУРИЗМА РЕСПУБЛИКИ БЕЛУРУСЬ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УО « БЕЛОРУССКИЙ ГОСУДАРСТВЕННЫЙ УНИВЕРСИТЕТ ФИЗИЧЕСКОЙ КУЛЬТУРЫ»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Спортивно–педагогический факультет массовых видов спорта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Кафедра водных видов спорта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Доклад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тему: «</a:t>
            </a:r>
            <a:r>
              <a:rPr lang="ru-RU" b="1" dirty="0"/>
              <a:t>Скорость движения лодок-двоек парных и темп гребли женских экипажей легкого веса на соревновательной дистанции 2000 метров на этапе Кубка мира по гребле академической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Исполнитель: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Тарасевич Алексей Сергеевич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Студент 242 группы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Руководитель: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СИРУЦ АНДРЕЙ ЛЕОНИДОВИЧ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Профессор кафедры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Кандидат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пед.наук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доцент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РАПАЦЕВИЧ Александр Аркадьевич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83595"/>
            <a:ext cx="4862439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9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534" y="55654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505"/>
            <a:ext cx="9144000" cy="51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2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404664"/>
            <a:ext cx="9108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исследования.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Выявить или опровергнуть наличие тенденции изменения (уменьшения) скорости движения лодок-двоек парных и темпа гребли в предварительных, утешительных, финальных соревнованиях на этапе Кубка мира 2019 года.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Объект исследования.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Олимпийский класс лодок-двоек парных среди женщин легкого веса в условиях международной соревновательной 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6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085117"/>
              </p:ext>
            </p:extLst>
          </p:nvPr>
        </p:nvGraphicFramePr>
        <p:xfrm>
          <a:off x="107504" y="116632"/>
          <a:ext cx="43204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981077"/>
              </p:ext>
            </p:extLst>
          </p:nvPr>
        </p:nvGraphicFramePr>
        <p:xfrm>
          <a:off x="4773416" y="116632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920981"/>
              </p:ext>
            </p:extLst>
          </p:nvPr>
        </p:nvGraphicFramePr>
        <p:xfrm>
          <a:off x="107504" y="3501008"/>
          <a:ext cx="4312639" cy="293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39" y="3501008"/>
            <a:ext cx="432048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1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540233"/>
              </p:ext>
            </p:extLst>
          </p:nvPr>
        </p:nvGraphicFramePr>
        <p:xfrm>
          <a:off x="107504" y="116632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865586"/>
              </p:ext>
            </p:extLst>
          </p:nvPr>
        </p:nvGraphicFramePr>
        <p:xfrm>
          <a:off x="4860032" y="116632"/>
          <a:ext cx="4185709" cy="274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100374"/>
              </p:ext>
            </p:extLst>
          </p:nvPr>
        </p:nvGraphicFramePr>
        <p:xfrm>
          <a:off x="107504" y="3501008"/>
          <a:ext cx="4185708" cy="272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468088" cy="25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62325"/>
              </p:ext>
            </p:extLst>
          </p:nvPr>
        </p:nvGraphicFramePr>
        <p:xfrm>
          <a:off x="107504" y="116632"/>
          <a:ext cx="44644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477247"/>
              </p:ext>
            </p:extLst>
          </p:nvPr>
        </p:nvGraphicFramePr>
        <p:xfrm>
          <a:off x="4716016" y="116632"/>
          <a:ext cx="434862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090051"/>
              </p:ext>
            </p:extLst>
          </p:nvPr>
        </p:nvGraphicFramePr>
        <p:xfrm>
          <a:off x="107504" y="4005064"/>
          <a:ext cx="4276726" cy="270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59220"/>
              </p:ext>
            </p:extLst>
          </p:nvPr>
        </p:nvGraphicFramePr>
        <p:xfrm>
          <a:off x="4644008" y="4005064"/>
          <a:ext cx="4442402" cy="273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0755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463026"/>
              </p:ext>
            </p:extLst>
          </p:nvPr>
        </p:nvGraphicFramePr>
        <p:xfrm>
          <a:off x="107504" y="116632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108572"/>
              </p:ext>
            </p:extLst>
          </p:nvPr>
        </p:nvGraphicFramePr>
        <p:xfrm>
          <a:off x="4788024" y="116632"/>
          <a:ext cx="427661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640260"/>
              </p:ext>
            </p:extLst>
          </p:nvPr>
        </p:nvGraphicFramePr>
        <p:xfrm>
          <a:off x="107504" y="4005064"/>
          <a:ext cx="43924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59810"/>
              </p:ext>
            </p:extLst>
          </p:nvPr>
        </p:nvGraphicFramePr>
        <p:xfrm>
          <a:off x="4716016" y="4005064"/>
          <a:ext cx="4337739" cy="274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131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35505"/>
              </p:ext>
            </p:extLst>
          </p:nvPr>
        </p:nvGraphicFramePr>
        <p:xfrm>
          <a:off x="107504" y="116632"/>
          <a:ext cx="45182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672835"/>
              </p:ext>
            </p:extLst>
          </p:nvPr>
        </p:nvGraphicFramePr>
        <p:xfrm>
          <a:off x="4716016" y="116632"/>
          <a:ext cx="431596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95" y="2996952"/>
            <a:ext cx="6588224" cy="370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4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041160"/>
              </p:ext>
            </p:extLst>
          </p:nvPr>
        </p:nvGraphicFramePr>
        <p:xfrm>
          <a:off x="107504" y="116632"/>
          <a:ext cx="440871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375527"/>
              </p:ext>
            </p:extLst>
          </p:nvPr>
        </p:nvGraphicFramePr>
        <p:xfrm>
          <a:off x="4644008" y="116632"/>
          <a:ext cx="440871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07004"/>
            <a:ext cx="6516216" cy="36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4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0648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Выводы 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Выявлено, что скорость движения лодок-двоек парных и темп гребли женских экипажей легкого веса имеют тенденцию как уменьшения, так и увеличения в предварительных, утешительных и финальных соревнованиях А и Б на этапе Кубка мира 2019 года.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Показано, при прохождении соревновательной дистанции 2000 метров наблюдается выраженная нелинейная зависимость рассматриваемых кинематических параметров от длины фиксированного отрезка. Тенденция уменьшения значений данных параметров сохраняется как в предварительных, так и в утешительных и финальных соревнованиях.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18812531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585</TotalTime>
  <Words>482</Words>
  <Application>Microsoft Office PowerPoint</Application>
  <PresentationFormat>Экран (4:3)</PresentationFormat>
  <Paragraphs>95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lesat</dc:creator>
  <cp:lastModifiedBy>Кафедра Педагогики</cp:lastModifiedBy>
  <cp:revision>46</cp:revision>
  <dcterms:created xsi:type="dcterms:W3CDTF">2019-12-24T11:23:29Z</dcterms:created>
  <dcterms:modified xsi:type="dcterms:W3CDTF">2020-04-13T10:29:34Z</dcterms:modified>
</cp:coreProperties>
</file>