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92" r:id="rId3"/>
    <p:sldId id="290" r:id="rId4"/>
    <p:sldId id="293" r:id="rId5"/>
    <p:sldId id="259" r:id="rId6"/>
    <p:sldId id="263" r:id="rId7"/>
    <p:sldId id="264" r:id="rId8"/>
    <p:sldId id="266" r:id="rId9"/>
    <p:sldId id="267" r:id="rId10"/>
    <p:sldId id="268" r:id="rId11"/>
    <p:sldId id="269" r:id="rId12"/>
    <p:sldId id="270" r:id="rId13"/>
    <p:sldId id="271" r:id="rId14"/>
    <p:sldId id="272"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94" r:id="rId2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545" autoAdjust="0"/>
  </p:normalViewPr>
  <p:slideViewPr>
    <p:cSldViewPr showGuides="1">
      <p:cViewPr varScale="1">
        <p:scale>
          <a:sx n="85" d="100"/>
          <a:sy n="85" d="100"/>
        </p:scale>
        <p:origin x="-228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82947B-AB0D-46EE-9919-B0D3C5B2E040}" type="datetimeFigureOut">
              <a:rPr lang="ru-RU" smtClean="0"/>
              <a:t>13.03.2024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59C7F8-1A59-443D-9533-2EF51FC192FD}" type="slidenum">
              <a:rPr lang="ru-RU" smtClean="0"/>
              <a:t>‹#›</a:t>
            </a:fld>
            <a:endParaRPr lang="ru-RU"/>
          </a:p>
        </p:txBody>
      </p:sp>
    </p:spTree>
    <p:extLst>
      <p:ext uri="{BB962C8B-B14F-4D97-AF65-F5344CB8AC3E}">
        <p14:creationId xmlns:p14="http://schemas.microsoft.com/office/powerpoint/2010/main" val="1722434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559C7F8-1A59-443D-9533-2EF51FC192FD}" type="slidenum">
              <a:rPr lang="ru-RU" smtClean="0"/>
              <a:t>1</a:t>
            </a:fld>
            <a:endParaRPr lang="ru-RU"/>
          </a:p>
        </p:txBody>
      </p:sp>
    </p:spTree>
    <p:extLst>
      <p:ext uri="{BB962C8B-B14F-4D97-AF65-F5344CB8AC3E}">
        <p14:creationId xmlns:p14="http://schemas.microsoft.com/office/powerpoint/2010/main" val="3431222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559C7F8-1A59-443D-9533-2EF51FC192FD}" type="slidenum">
              <a:rPr lang="ru-RU" smtClean="0"/>
              <a:t>27</a:t>
            </a:fld>
            <a:endParaRPr lang="ru-RU"/>
          </a:p>
        </p:txBody>
      </p:sp>
    </p:spTree>
    <p:extLst>
      <p:ext uri="{BB962C8B-B14F-4D97-AF65-F5344CB8AC3E}">
        <p14:creationId xmlns:p14="http://schemas.microsoft.com/office/powerpoint/2010/main" val="3431222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C495C27-4F8B-4142-85D2-B82EC3056287}" type="datetimeFigureOut">
              <a:rPr lang="ru-RU" smtClean="0"/>
              <a:t>13.03.2024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499A424-D861-4806-8EF1-D16616C97B06}" type="slidenum">
              <a:rPr lang="ru-RU" smtClean="0"/>
              <a:t>‹#›</a:t>
            </a:fld>
            <a:endParaRPr lang="ru-RU"/>
          </a:p>
        </p:txBody>
      </p:sp>
    </p:spTree>
    <p:extLst>
      <p:ext uri="{BB962C8B-B14F-4D97-AF65-F5344CB8AC3E}">
        <p14:creationId xmlns:p14="http://schemas.microsoft.com/office/powerpoint/2010/main" val="1797226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C495C27-4F8B-4142-85D2-B82EC3056287}" type="datetimeFigureOut">
              <a:rPr lang="ru-RU" smtClean="0"/>
              <a:t>13.03.2024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499A424-D861-4806-8EF1-D16616C97B06}" type="slidenum">
              <a:rPr lang="ru-RU" smtClean="0"/>
              <a:t>‹#›</a:t>
            </a:fld>
            <a:endParaRPr lang="ru-RU"/>
          </a:p>
        </p:txBody>
      </p:sp>
    </p:spTree>
    <p:extLst>
      <p:ext uri="{BB962C8B-B14F-4D97-AF65-F5344CB8AC3E}">
        <p14:creationId xmlns:p14="http://schemas.microsoft.com/office/powerpoint/2010/main" val="3601357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C495C27-4F8B-4142-85D2-B82EC3056287}" type="datetimeFigureOut">
              <a:rPr lang="ru-RU" smtClean="0"/>
              <a:t>13.03.2024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499A424-D861-4806-8EF1-D16616C97B06}" type="slidenum">
              <a:rPr lang="ru-RU" smtClean="0"/>
              <a:t>‹#›</a:t>
            </a:fld>
            <a:endParaRPr lang="ru-RU"/>
          </a:p>
        </p:txBody>
      </p:sp>
    </p:spTree>
    <p:extLst>
      <p:ext uri="{BB962C8B-B14F-4D97-AF65-F5344CB8AC3E}">
        <p14:creationId xmlns:p14="http://schemas.microsoft.com/office/powerpoint/2010/main" val="3899613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C495C27-4F8B-4142-85D2-B82EC3056287}" type="datetimeFigureOut">
              <a:rPr lang="ru-RU" smtClean="0"/>
              <a:t>13.03.2024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499A424-D861-4806-8EF1-D16616C97B06}" type="slidenum">
              <a:rPr lang="ru-RU" smtClean="0"/>
              <a:t>‹#›</a:t>
            </a:fld>
            <a:endParaRPr lang="ru-RU"/>
          </a:p>
        </p:txBody>
      </p:sp>
    </p:spTree>
    <p:extLst>
      <p:ext uri="{BB962C8B-B14F-4D97-AF65-F5344CB8AC3E}">
        <p14:creationId xmlns:p14="http://schemas.microsoft.com/office/powerpoint/2010/main" val="3629881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C495C27-4F8B-4142-85D2-B82EC3056287}" type="datetimeFigureOut">
              <a:rPr lang="ru-RU" smtClean="0"/>
              <a:t>13.03.2024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499A424-D861-4806-8EF1-D16616C97B06}" type="slidenum">
              <a:rPr lang="ru-RU" smtClean="0"/>
              <a:t>‹#›</a:t>
            </a:fld>
            <a:endParaRPr lang="ru-RU"/>
          </a:p>
        </p:txBody>
      </p:sp>
    </p:spTree>
    <p:extLst>
      <p:ext uri="{BB962C8B-B14F-4D97-AF65-F5344CB8AC3E}">
        <p14:creationId xmlns:p14="http://schemas.microsoft.com/office/powerpoint/2010/main" val="2659574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C495C27-4F8B-4142-85D2-B82EC3056287}" type="datetimeFigureOut">
              <a:rPr lang="ru-RU" smtClean="0"/>
              <a:t>13.03.2024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499A424-D861-4806-8EF1-D16616C97B06}" type="slidenum">
              <a:rPr lang="ru-RU" smtClean="0"/>
              <a:t>‹#›</a:t>
            </a:fld>
            <a:endParaRPr lang="ru-RU"/>
          </a:p>
        </p:txBody>
      </p:sp>
    </p:spTree>
    <p:extLst>
      <p:ext uri="{BB962C8B-B14F-4D97-AF65-F5344CB8AC3E}">
        <p14:creationId xmlns:p14="http://schemas.microsoft.com/office/powerpoint/2010/main" val="3713362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C495C27-4F8B-4142-85D2-B82EC3056287}" type="datetimeFigureOut">
              <a:rPr lang="ru-RU" smtClean="0"/>
              <a:t>13.03.2024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499A424-D861-4806-8EF1-D16616C97B06}" type="slidenum">
              <a:rPr lang="ru-RU" smtClean="0"/>
              <a:t>‹#›</a:t>
            </a:fld>
            <a:endParaRPr lang="ru-RU"/>
          </a:p>
        </p:txBody>
      </p:sp>
    </p:spTree>
    <p:extLst>
      <p:ext uri="{BB962C8B-B14F-4D97-AF65-F5344CB8AC3E}">
        <p14:creationId xmlns:p14="http://schemas.microsoft.com/office/powerpoint/2010/main" val="751128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C495C27-4F8B-4142-85D2-B82EC3056287}" type="datetimeFigureOut">
              <a:rPr lang="ru-RU" smtClean="0"/>
              <a:t>13.03.2024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499A424-D861-4806-8EF1-D16616C97B06}" type="slidenum">
              <a:rPr lang="ru-RU" smtClean="0"/>
              <a:t>‹#›</a:t>
            </a:fld>
            <a:endParaRPr lang="ru-RU"/>
          </a:p>
        </p:txBody>
      </p:sp>
    </p:spTree>
    <p:extLst>
      <p:ext uri="{BB962C8B-B14F-4D97-AF65-F5344CB8AC3E}">
        <p14:creationId xmlns:p14="http://schemas.microsoft.com/office/powerpoint/2010/main" val="931811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C495C27-4F8B-4142-85D2-B82EC3056287}" type="datetimeFigureOut">
              <a:rPr lang="ru-RU" smtClean="0"/>
              <a:t>13.03.2024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499A424-D861-4806-8EF1-D16616C97B06}" type="slidenum">
              <a:rPr lang="ru-RU" smtClean="0"/>
              <a:t>‹#›</a:t>
            </a:fld>
            <a:endParaRPr lang="ru-RU"/>
          </a:p>
        </p:txBody>
      </p:sp>
    </p:spTree>
    <p:extLst>
      <p:ext uri="{BB962C8B-B14F-4D97-AF65-F5344CB8AC3E}">
        <p14:creationId xmlns:p14="http://schemas.microsoft.com/office/powerpoint/2010/main" val="1409195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C495C27-4F8B-4142-85D2-B82EC3056287}" type="datetimeFigureOut">
              <a:rPr lang="ru-RU" smtClean="0"/>
              <a:t>13.03.2024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499A424-D861-4806-8EF1-D16616C97B06}" type="slidenum">
              <a:rPr lang="ru-RU" smtClean="0"/>
              <a:t>‹#›</a:t>
            </a:fld>
            <a:endParaRPr lang="ru-RU"/>
          </a:p>
        </p:txBody>
      </p:sp>
    </p:spTree>
    <p:extLst>
      <p:ext uri="{BB962C8B-B14F-4D97-AF65-F5344CB8AC3E}">
        <p14:creationId xmlns:p14="http://schemas.microsoft.com/office/powerpoint/2010/main" val="1229285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C495C27-4F8B-4142-85D2-B82EC3056287}" type="datetimeFigureOut">
              <a:rPr lang="ru-RU" smtClean="0"/>
              <a:t>13.03.2024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499A424-D861-4806-8EF1-D16616C97B06}" type="slidenum">
              <a:rPr lang="ru-RU" smtClean="0"/>
              <a:t>‹#›</a:t>
            </a:fld>
            <a:endParaRPr lang="ru-RU"/>
          </a:p>
        </p:txBody>
      </p:sp>
    </p:spTree>
    <p:extLst>
      <p:ext uri="{BB962C8B-B14F-4D97-AF65-F5344CB8AC3E}">
        <p14:creationId xmlns:p14="http://schemas.microsoft.com/office/powerpoint/2010/main" val="1998650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495C27-4F8B-4142-85D2-B82EC3056287}" type="datetimeFigureOut">
              <a:rPr lang="ru-RU" smtClean="0"/>
              <a:t>13.03.2024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99A424-D861-4806-8EF1-D16616C97B06}" type="slidenum">
              <a:rPr lang="ru-RU" smtClean="0"/>
              <a:t>‹#›</a:t>
            </a:fld>
            <a:endParaRPr lang="ru-RU"/>
          </a:p>
        </p:txBody>
      </p:sp>
    </p:spTree>
    <p:extLst>
      <p:ext uri="{BB962C8B-B14F-4D97-AF65-F5344CB8AC3E}">
        <p14:creationId xmlns:p14="http://schemas.microsoft.com/office/powerpoint/2010/main" val="3109712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512" y="620689"/>
            <a:ext cx="8278688" cy="2664295"/>
          </a:xfrm>
        </p:spPr>
        <p:txBody>
          <a:bodyPr>
            <a:normAutofit fontScale="90000"/>
          </a:bodyPr>
          <a:lstStyle/>
          <a:p>
            <a:r>
              <a:rPr lang="ru-RU" dirty="0" smtClean="0"/>
              <a:t>Проблемы и перспективы подготовки научно-педагогических кадров высшей квалификации в сфере физической культуры и спорта</a:t>
            </a:r>
            <a:endParaRPr lang="ru-RU" dirty="0"/>
          </a:p>
        </p:txBody>
      </p:sp>
      <p:sp>
        <p:nvSpPr>
          <p:cNvPr id="3" name="Подзаголовок 2"/>
          <p:cNvSpPr>
            <a:spLocks noGrp="1"/>
          </p:cNvSpPr>
          <p:nvPr>
            <p:ph type="subTitle" idx="1"/>
          </p:nvPr>
        </p:nvSpPr>
        <p:spPr>
          <a:xfrm>
            <a:off x="2699792" y="4509120"/>
            <a:ext cx="6080720" cy="2135088"/>
          </a:xfrm>
        </p:spPr>
        <p:txBody>
          <a:bodyPr/>
          <a:lstStyle/>
          <a:p>
            <a:pPr algn="r"/>
            <a:r>
              <a:rPr lang="ru-RU" dirty="0" smtClean="0"/>
              <a:t>Лопатик Татьяна Андреевна</a:t>
            </a:r>
          </a:p>
          <a:p>
            <a:pPr algn="r"/>
            <a:r>
              <a:rPr lang="ru-RU" dirty="0" smtClean="0"/>
              <a:t>доктор педагогических наук, профессор</a:t>
            </a:r>
            <a:endParaRPr lang="ru-RU" dirty="0"/>
          </a:p>
        </p:txBody>
      </p:sp>
    </p:spTree>
    <p:extLst>
      <p:ext uri="{BB962C8B-B14F-4D97-AF65-F5344CB8AC3E}">
        <p14:creationId xmlns:p14="http://schemas.microsoft.com/office/powerpoint/2010/main" val="2749449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Проблема исследования</a:t>
            </a:r>
            <a:endParaRPr lang="ru-RU" dirty="0"/>
          </a:p>
        </p:txBody>
      </p:sp>
      <p:sp>
        <p:nvSpPr>
          <p:cNvPr id="3" name="Объект 2"/>
          <p:cNvSpPr>
            <a:spLocks noGrp="1"/>
          </p:cNvSpPr>
          <p:nvPr>
            <p:ph idx="1"/>
          </p:nvPr>
        </p:nvSpPr>
        <p:spPr/>
        <p:txBody>
          <a:bodyPr>
            <a:normAutofit fontScale="62500" lnSpcReduction="20000"/>
          </a:bodyPr>
          <a:lstStyle/>
          <a:p>
            <a:r>
              <a:rPr lang="ru-RU" dirty="0"/>
              <a:t>На основании выявленного противоречия формулируется </a:t>
            </a:r>
            <a:r>
              <a:rPr lang="ru-RU" i="1" dirty="0"/>
              <a:t>проблема</a:t>
            </a:r>
            <a:r>
              <a:rPr lang="ru-RU" dirty="0"/>
              <a:t>. </a:t>
            </a:r>
            <a:endParaRPr lang="ru-RU" dirty="0" smtClean="0"/>
          </a:p>
          <a:p>
            <a:r>
              <a:rPr lang="ru-RU" dirty="0" smtClean="0"/>
              <a:t>В </a:t>
            </a:r>
            <a:r>
              <a:rPr lang="ru-RU" dirty="0"/>
              <a:t>научном </a:t>
            </a:r>
            <a:r>
              <a:rPr lang="ru-RU" dirty="0" smtClean="0"/>
              <a:t>смысле</a:t>
            </a:r>
            <a:r>
              <a:rPr lang="ru-RU" dirty="0"/>
              <a:t>, проблема – это «объективно возникающий в ходе развития познания вопрос или целый комплекс вопросов, решение которых представляет существенный практический или теоретический интерес» (Философский энциклопедический словарь). </a:t>
            </a:r>
            <a:endParaRPr lang="ru-RU" dirty="0" smtClean="0"/>
          </a:p>
          <a:p>
            <a:r>
              <a:rPr lang="ru-RU" dirty="0" smtClean="0"/>
              <a:t>В </a:t>
            </a:r>
            <a:r>
              <a:rPr lang="ru-RU" dirty="0"/>
              <a:t>этом смысле проблема выступает как осознание, констатация недостаточности достигнутого к данному моменту уровня знаний, что является либо следствием открытия новых фактов, связей, законов, обнаружения логических изъянов существующих теорий, либо следствием появления новых запросов педагогической практики, которые требуют выхода за пределы уже полученных знаний, движения к новым знаниям.</a:t>
            </a:r>
          </a:p>
          <a:p>
            <a:r>
              <a:rPr lang="ru-RU" dirty="0"/>
              <a:t>Таким образом, проблема диссертационного исследования логически вытекает из установленного противоречия, из него вычленено то, что имеет отношение только к науке и переведено в плоскость познания, сформулировано на языке науки.</a:t>
            </a:r>
          </a:p>
          <a:p>
            <a:endParaRPr lang="ru-RU" dirty="0"/>
          </a:p>
        </p:txBody>
      </p:sp>
    </p:spTree>
    <p:extLst>
      <p:ext uri="{BB962C8B-B14F-4D97-AF65-F5344CB8AC3E}">
        <p14:creationId xmlns:p14="http://schemas.microsoft.com/office/powerpoint/2010/main" val="978704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Объект и предмет исследования</a:t>
            </a:r>
            <a:endParaRPr lang="ru-RU" dirty="0"/>
          </a:p>
        </p:txBody>
      </p:sp>
      <p:sp>
        <p:nvSpPr>
          <p:cNvPr id="3" name="Объект 2"/>
          <p:cNvSpPr>
            <a:spLocks noGrp="1"/>
          </p:cNvSpPr>
          <p:nvPr>
            <p:ph idx="1"/>
          </p:nvPr>
        </p:nvSpPr>
        <p:spPr/>
        <p:txBody>
          <a:bodyPr>
            <a:normAutofit fontScale="77500" lnSpcReduction="20000"/>
          </a:bodyPr>
          <a:lstStyle/>
          <a:p>
            <a:r>
              <a:rPr lang="ru-RU" dirty="0"/>
              <a:t>Вслед за проблемой исследования определяются его </a:t>
            </a:r>
            <a:r>
              <a:rPr lang="ru-RU" i="1" dirty="0"/>
              <a:t>объект и предмет. </a:t>
            </a:r>
            <a:endParaRPr lang="ru-RU" i="1" dirty="0" smtClean="0"/>
          </a:p>
          <a:p>
            <a:r>
              <a:rPr lang="ru-RU" i="1" dirty="0" smtClean="0"/>
              <a:t>Объект</a:t>
            </a:r>
            <a:r>
              <a:rPr lang="ru-RU" dirty="0"/>
              <a:t> в гносеологии – теории познания – это то, что противостоит познающему субъекту </a:t>
            </a:r>
            <a:r>
              <a:rPr lang="ru-RU" dirty="0" smtClean="0"/>
              <a:t>(исследователю) </a:t>
            </a:r>
            <a:r>
              <a:rPr lang="ru-RU" dirty="0"/>
              <a:t>в его познавательной деятельности. То есть это та часть практики или научного знания (если исследование теоретическое, методологическое), с которой исследователь имеет дело.</a:t>
            </a:r>
          </a:p>
          <a:p>
            <a:r>
              <a:rPr lang="ru-RU" dirty="0"/>
              <a:t>Нередко диссертанты не придают значения этой важнейшей категории научного исследования, так же, как и предмету исследования, считая их пустыми формальностями, которые «зачем-то» требуются в каждой диссертации.</a:t>
            </a:r>
          </a:p>
          <a:p>
            <a:endParaRPr lang="ru-RU" dirty="0"/>
          </a:p>
        </p:txBody>
      </p:sp>
    </p:spTree>
    <p:extLst>
      <p:ext uri="{BB962C8B-B14F-4D97-AF65-F5344CB8AC3E}">
        <p14:creationId xmlns:p14="http://schemas.microsoft.com/office/powerpoint/2010/main" val="1269141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Объект исследования</a:t>
            </a:r>
            <a:endParaRPr lang="ru-RU" dirty="0"/>
          </a:p>
        </p:txBody>
      </p:sp>
      <p:sp>
        <p:nvSpPr>
          <p:cNvPr id="3" name="Объект 2"/>
          <p:cNvSpPr>
            <a:spLocks noGrp="1"/>
          </p:cNvSpPr>
          <p:nvPr>
            <p:ph idx="1"/>
          </p:nvPr>
        </p:nvSpPr>
        <p:spPr/>
        <p:txBody>
          <a:bodyPr>
            <a:normAutofit/>
          </a:bodyPr>
          <a:lstStyle/>
          <a:p>
            <a:r>
              <a:rPr lang="ru-RU" dirty="0"/>
              <a:t>Объект педагогического </a:t>
            </a:r>
            <a:r>
              <a:rPr lang="ru-RU" dirty="0" smtClean="0"/>
              <a:t>исследования всегда </a:t>
            </a:r>
            <a:r>
              <a:rPr lang="ru-RU" dirty="0"/>
              <a:t>лежит в области целенаправленного учебно-воспитательного процесса (в самом широком смысле): его теории и методики организации, его содержания и принципов, изучения сложившихся и создания новых форм, методов и приемов деятельности воспитателей и воспитанников, учителей и учеников.</a:t>
            </a:r>
          </a:p>
        </p:txBody>
      </p:sp>
    </p:spTree>
    <p:extLst>
      <p:ext uri="{BB962C8B-B14F-4D97-AF65-F5344CB8AC3E}">
        <p14:creationId xmlns:p14="http://schemas.microsoft.com/office/powerpoint/2010/main" val="4108549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50106"/>
          </a:xfrm>
        </p:spPr>
        <p:txBody>
          <a:bodyPr/>
          <a:lstStyle/>
          <a:p>
            <a:r>
              <a:rPr lang="ru-RU" dirty="0" smtClean="0"/>
              <a:t>Предмет исследования</a:t>
            </a:r>
            <a:endParaRPr lang="ru-RU" dirty="0"/>
          </a:p>
        </p:txBody>
      </p:sp>
      <p:sp>
        <p:nvSpPr>
          <p:cNvPr id="3" name="Объект 2"/>
          <p:cNvSpPr>
            <a:spLocks noGrp="1"/>
          </p:cNvSpPr>
          <p:nvPr>
            <p:ph idx="1"/>
          </p:nvPr>
        </p:nvSpPr>
        <p:spPr>
          <a:xfrm>
            <a:off x="251520" y="1124744"/>
            <a:ext cx="8640960" cy="5001419"/>
          </a:xfrm>
        </p:spPr>
        <p:txBody>
          <a:bodyPr>
            <a:normAutofit fontScale="85000" lnSpcReduction="10000"/>
          </a:bodyPr>
          <a:lstStyle/>
          <a:p>
            <a:r>
              <a:rPr lang="ru-RU" i="1" dirty="0" smtClean="0"/>
              <a:t>Предмет </a:t>
            </a:r>
            <a:r>
              <a:rPr lang="ru-RU" i="1" dirty="0"/>
              <a:t>исследования</a:t>
            </a:r>
            <a:r>
              <a:rPr lang="ru-RU" dirty="0"/>
              <a:t> – это та сторона, тот аспект, та точка зрения, «проекция», с которой исследователь познает целостный объект, выделяя при этом главные, наиболее существенные (с точки зрения исследователя) признаки объекта. </a:t>
            </a:r>
            <a:endParaRPr lang="ru-RU" dirty="0" smtClean="0"/>
          </a:p>
          <a:p>
            <a:r>
              <a:rPr lang="ru-RU" dirty="0" smtClean="0"/>
              <a:t>Один </a:t>
            </a:r>
            <a:r>
              <a:rPr lang="ru-RU" dirty="0"/>
              <a:t>и тот же объект может быть предметом разных исследований или даже целых научных направлений. </a:t>
            </a:r>
            <a:endParaRPr lang="ru-RU" dirty="0" smtClean="0"/>
          </a:p>
          <a:p>
            <a:r>
              <a:rPr lang="ru-RU" dirty="0" smtClean="0"/>
              <a:t>Например, объект </a:t>
            </a:r>
            <a:r>
              <a:rPr lang="ru-RU" dirty="0"/>
              <a:t>«учебный </a:t>
            </a:r>
            <a:r>
              <a:rPr lang="ru-RU" dirty="0" smtClean="0"/>
              <a:t>( образовательный) процесс</a:t>
            </a:r>
            <a:r>
              <a:rPr lang="ru-RU" dirty="0"/>
              <a:t>» может изучаться </a:t>
            </a:r>
            <a:r>
              <a:rPr lang="ru-RU" dirty="0" err="1"/>
              <a:t>дидактами</a:t>
            </a:r>
            <a:r>
              <a:rPr lang="ru-RU" dirty="0"/>
              <a:t>, </a:t>
            </a:r>
            <a:r>
              <a:rPr lang="ru-RU" dirty="0" smtClean="0"/>
              <a:t>психологами</a:t>
            </a:r>
            <a:r>
              <a:rPr lang="ru-RU" dirty="0"/>
              <a:t>, </a:t>
            </a:r>
            <a:r>
              <a:rPr lang="ru-RU" dirty="0" smtClean="0"/>
              <a:t>физиологами  и </a:t>
            </a:r>
            <a:r>
              <a:rPr lang="ru-RU" dirty="0"/>
              <a:t>т.д. Но у них у всех будут разные предметы </a:t>
            </a:r>
            <a:r>
              <a:rPr lang="ru-RU" dirty="0" smtClean="0"/>
              <a:t>исследования.</a:t>
            </a:r>
            <a:endParaRPr lang="ru-RU" dirty="0"/>
          </a:p>
        </p:txBody>
      </p:sp>
    </p:spTree>
    <p:extLst>
      <p:ext uri="{BB962C8B-B14F-4D97-AF65-F5344CB8AC3E}">
        <p14:creationId xmlns:p14="http://schemas.microsoft.com/office/powerpoint/2010/main" val="23668898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ru-RU" dirty="0" smtClean="0"/>
              <a:t>Цель исследования</a:t>
            </a:r>
            <a:endParaRPr lang="ru-RU" dirty="0"/>
          </a:p>
        </p:txBody>
      </p:sp>
      <p:sp>
        <p:nvSpPr>
          <p:cNvPr id="3" name="Объект 2"/>
          <p:cNvSpPr>
            <a:spLocks noGrp="1"/>
          </p:cNvSpPr>
          <p:nvPr>
            <p:ph idx="1"/>
          </p:nvPr>
        </p:nvSpPr>
        <p:spPr>
          <a:xfrm>
            <a:off x="457200" y="980728"/>
            <a:ext cx="8229600" cy="5145435"/>
          </a:xfrm>
        </p:spPr>
        <p:txBody>
          <a:bodyPr>
            <a:normAutofit fontScale="92500" lnSpcReduction="20000"/>
          </a:bodyPr>
          <a:lstStyle/>
          <a:p>
            <a:r>
              <a:rPr lang="ru-RU" sz="3000" dirty="0"/>
              <a:t>На основе сформулированной проблемы, определенных объекта и предмета исследования устанавливается  ее цель. </a:t>
            </a:r>
          </a:p>
          <a:p>
            <a:r>
              <a:rPr lang="ru-RU" sz="3000" dirty="0"/>
              <a:t>Цель исследования – это то, что является результатом  работы над диссертацией. </a:t>
            </a:r>
          </a:p>
          <a:p>
            <a:r>
              <a:rPr lang="ru-RU" sz="3000" dirty="0"/>
              <a:t>По завершении диссертационного исследования </a:t>
            </a:r>
            <a:r>
              <a:rPr lang="ru-RU" sz="3000" dirty="0" smtClean="0"/>
              <a:t>необходимо полностью </a:t>
            </a:r>
            <a:r>
              <a:rPr lang="ru-RU" sz="3000" dirty="0"/>
              <a:t>решить проблему </a:t>
            </a:r>
            <a:r>
              <a:rPr lang="ru-RU" sz="3000" dirty="0" smtClean="0"/>
              <a:t>исследования </a:t>
            </a:r>
            <a:r>
              <a:rPr lang="ru-RU" sz="3000" dirty="0"/>
              <a:t>в рамках, определенных его предметом, целью и поставленными </a:t>
            </a:r>
            <a:r>
              <a:rPr lang="ru-RU" sz="3000" dirty="0" smtClean="0"/>
              <a:t>задачами.</a:t>
            </a:r>
          </a:p>
          <a:p>
            <a:r>
              <a:rPr lang="ru-RU" sz="2800" dirty="0" smtClean="0"/>
              <a:t>Поэтому в качестве цели исследования в педагогических диссертациях обычно формулируется в самом обобщенном виде тот научный результат (результаты), который должен быть получен в итоге исследования.</a:t>
            </a:r>
          </a:p>
          <a:p>
            <a:endParaRPr lang="ru-RU" sz="3000" dirty="0"/>
          </a:p>
        </p:txBody>
      </p:sp>
    </p:spTree>
    <p:extLst>
      <p:ext uri="{BB962C8B-B14F-4D97-AF65-F5344CB8AC3E}">
        <p14:creationId xmlns:p14="http://schemas.microsoft.com/office/powerpoint/2010/main" val="20512152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Цель исследования</a:t>
            </a:r>
            <a:endParaRPr lang="ru-RU" dirty="0"/>
          </a:p>
        </p:txBody>
      </p:sp>
      <p:sp>
        <p:nvSpPr>
          <p:cNvPr id="3" name="Объект 2"/>
          <p:cNvSpPr>
            <a:spLocks noGrp="1"/>
          </p:cNvSpPr>
          <p:nvPr>
            <p:ph idx="1"/>
          </p:nvPr>
        </p:nvSpPr>
        <p:spPr/>
        <p:txBody>
          <a:bodyPr>
            <a:normAutofit/>
          </a:bodyPr>
          <a:lstStyle/>
          <a:p>
            <a:r>
              <a:rPr lang="ru-RU" dirty="0" smtClean="0"/>
              <a:t>Целью исследования может быть:</a:t>
            </a:r>
          </a:p>
          <a:p>
            <a:pPr marL="0" indent="0">
              <a:buNone/>
            </a:pPr>
            <a:r>
              <a:rPr lang="ru-RU" dirty="0"/>
              <a:t>н</a:t>
            </a:r>
            <a:r>
              <a:rPr lang="ru-RU" dirty="0" smtClean="0"/>
              <a:t>апример, разработка </a:t>
            </a:r>
            <a:r>
              <a:rPr lang="ru-RU" dirty="0"/>
              <a:t>педагогических, или научно-методических (организационно-педагогических, социально-педагогических и т.п.) основ формирования (воспитания, развития) у </a:t>
            </a:r>
            <a:r>
              <a:rPr lang="ru-RU" dirty="0" smtClean="0"/>
              <a:t>кого-либо чего-либо.</a:t>
            </a:r>
          </a:p>
        </p:txBody>
      </p:sp>
    </p:spTree>
    <p:extLst>
      <p:ext uri="{BB962C8B-B14F-4D97-AF65-F5344CB8AC3E}">
        <p14:creationId xmlns:p14="http://schemas.microsoft.com/office/powerpoint/2010/main" val="7770693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i="1" dirty="0"/>
              <a:t>П</a:t>
            </a:r>
            <a:r>
              <a:rPr lang="ru-RU" i="1" dirty="0" smtClean="0"/>
              <a:t>остроение гипотезы</a:t>
            </a:r>
            <a:endParaRPr lang="ru-RU" i="1" dirty="0"/>
          </a:p>
        </p:txBody>
      </p:sp>
      <p:sp>
        <p:nvSpPr>
          <p:cNvPr id="3" name="Объект 2"/>
          <p:cNvSpPr>
            <a:spLocks noGrp="1"/>
          </p:cNvSpPr>
          <p:nvPr>
            <p:ph idx="1"/>
          </p:nvPr>
        </p:nvSpPr>
        <p:spPr/>
        <p:txBody>
          <a:bodyPr>
            <a:normAutofit fontScale="92500" lnSpcReduction="10000"/>
          </a:bodyPr>
          <a:lstStyle/>
          <a:p>
            <a:r>
              <a:rPr lang="ru-RU" dirty="0" smtClean="0"/>
              <a:t>Гипотеза </a:t>
            </a:r>
            <a:r>
              <a:rPr lang="ru-RU" dirty="0"/>
              <a:t>вообще – это научное предположение, допущение, истинное значение которого неопределенно. </a:t>
            </a:r>
            <a:endParaRPr lang="ru-RU" dirty="0" smtClean="0"/>
          </a:p>
          <a:p>
            <a:r>
              <a:rPr lang="ru-RU" dirty="0" smtClean="0"/>
              <a:t>Формулируя </a:t>
            </a:r>
            <a:r>
              <a:rPr lang="ru-RU" dirty="0"/>
              <a:t>гипотезу, </a:t>
            </a:r>
            <a:r>
              <a:rPr lang="ru-RU" dirty="0" smtClean="0"/>
              <a:t>строится </a:t>
            </a:r>
            <a:r>
              <a:rPr lang="ru-RU" dirty="0"/>
              <a:t>предположение о том, каким образом </a:t>
            </a:r>
            <a:r>
              <a:rPr lang="ru-RU" dirty="0" smtClean="0"/>
              <a:t>будет достигнута цель </a:t>
            </a:r>
            <a:r>
              <a:rPr lang="ru-RU" dirty="0"/>
              <a:t>исследования. </a:t>
            </a:r>
            <a:endParaRPr lang="ru-RU" dirty="0" smtClean="0"/>
          </a:p>
          <a:p>
            <a:r>
              <a:rPr lang="ru-RU" dirty="0"/>
              <a:t>Г</a:t>
            </a:r>
            <a:r>
              <a:rPr lang="ru-RU" dirty="0" smtClean="0"/>
              <a:t>ипотеза</a:t>
            </a:r>
            <a:r>
              <a:rPr lang="ru-RU" dirty="0"/>
              <a:t>, начиная от </a:t>
            </a:r>
            <a:r>
              <a:rPr lang="ru-RU" dirty="0" smtClean="0"/>
              <a:t>плана-проекта исследования </a:t>
            </a:r>
            <a:r>
              <a:rPr lang="ru-RU" dirty="0"/>
              <a:t>и кончая готовой </a:t>
            </a:r>
            <a:r>
              <a:rPr lang="ru-RU" dirty="0" smtClean="0"/>
              <a:t>диссертацией, </a:t>
            </a:r>
            <a:r>
              <a:rPr lang="ru-RU" dirty="0"/>
              <a:t>будет неоднократно уточняться, дополняться или изменяться.</a:t>
            </a:r>
          </a:p>
        </p:txBody>
      </p:sp>
    </p:spTree>
    <p:extLst>
      <p:ext uri="{BB962C8B-B14F-4D97-AF65-F5344CB8AC3E}">
        <p14:creationId xmlns:p14="http://schemas.microsoft.com/office/powerpoint/2010/main" val="4082329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Гипотеза</a:t>
            </a:r>
            <a:endParaRPr lang="ru-RU" dirty="0"/>
          </a:p>
        </p:txBody>
      </p:sp>
      <p:sp>
        <p:nvSpPr>
          <p:cNvPr id="3" name="Объект 2"/>
          <p:cNvSpPr>
            <a:spLocks noGrp="1"/>
          </p:cNvSpPr>
          <p:nvPr>
            <p:ph idx="1"/>
          </p:nvPr>
        </p:nvSpPr>
        <p:spPr>
          <a:xfrm>
            <a:off x="457200" y="1340768"/>
            <a:ext cx="8229600" cy="4785395"/>
          </a:xfrm>
        </p:spPr>
        <p:txBody>
          <a:bodyPr>
            <a:normAutofit fontScale="92500"/>
          </a:bodyPr>
          <a:lstStyle/>
          <a:p>
            <a:r>
              <a:rPr lang="ru-RU" dirty="0"/>
              <a:t>При построении гипотезы и всего дальнейшего исследования весьма желательно учесть одно существенное </a:t>
            </a:r>
            <a:r>
              <a:rPr lang="ru-RU" dirty="0" smtClean="0"/>
              <a:t>обстоятельство: гипотеза </a:t>
            </a:r>
            <a:r>
              <a:rPr lang="ru-RU" dirty="0"/>
              <a:t>может и не подтвердиться. </a:t>
            </a:r>
            <a:endParaRPr lang="ru-RU" dirty="0" smtClean="0"/>
          </a:p>
          <a:p>
            <a:r>
              <a:rPr lang="ru-RU" dirty="0" smtClean="0"/>
              <a:t>И </a:t>
            </a:r>
            <a:r>
              <a:rPr lang="ru-RU" dirty="0"/>
              <a:t>хотя говорят, что в науке отрицательный результат не менее важен, чем положительный, </a:t>
            </a:r>
            <a:r>
              <a:rPr lang="ru-RU" dirty="0" smtClean="0"/>
              <a:t>диссертаций, </a:t>
            </a:r>
            <a:r>
              <a:rPr lang="ru-RU" dirty="0"/>
              <a:t>где в выводах утверждалось бы, что гипотеза исследования не подтвердилась, и в итоге работы получен отрицательный </a:t>
            </a:r>
            <a:r>
              <a:rPr lang="ru-RU" dirty="0" smtClean="0"/>
              <a:t>результат, как правило, нет. </a:t>
            </a:r>
            <a:endParaRPr lang="ru-RU" dirty="0"/>
          </a:p>
        </p:txBody>
      </p:sp>
    </p:spTree>
    <p:extLst>
      <p:ext uri="{BB962C8B-B14F-4D97-AF65-F5344CB8AC3E}">
        <p14:creationId xmlns:p14="http://schemas.microsoft.com/office/powerpoint/2010/main" val="909412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ru-RU" dirty="0" smtClean="0"/>
              <a:t>Задачи исследования</a:t>
            </a:r>
            <a:endParaRPr lang="ru-RU" dirty="0"/>
          </a:p>
        </p:txBody>
      </p:sp>
      <p:sp>
        <p:nvSpPr>
          <p:cNvPr id="3" name="Объект 2"/>
          <p:cNvSpPr>
            <a:spLocks noGrp="1"/>
          </p:cNvSpPr>
          <p:nvPr>
            <p:ph idx="1"/>
          </p:nvPr>
        </p:nvSpPr>
        <p:spPr>
          <a:xfrm>
            <a:off x="457200" y="908720"/>
            <a:ext cx="8229600" cy="5217443"/>
          </a:xfrm>
        </p:spPr>
        <p:txBody>
          <a:bodyPr>
            <a:normAutofit fontScale="70000" lnSpcReduction="20000"/>
          </a:bodyPr>
          <a:lstStyle/>
          <a:p>
            <a:r>
              <a:rPr lang="ru-RU" dirty="0"/>
              <a:t>Сформулированные цель и гипотеза исследования логически определяют его </a:t>
            </a:r>
            <a:r>
              <a:rPr lang="ru-RU" i="1" dirty="0"/>
              <a:t>задачи</a:t>
            </a:r>
            <a:r>
              <a:rPr lang="ru-RU" dirty="0"/>
              <a:t>. </a:t>
            </a:r>
            <a:endParaRPr lang="ru-RU" dirty="0" smtClean="0"/>
          </a:p>
          <a:p>
            <a:r>
              <a:rPr lang="ru-RU" dirty="0" smtClean="0"/>
              <a:t>Под </a:t>
            </a:r>
            <a:r>
              <a:rPr lang="ru-RU" dirty="0"/>
              <a:t>задачей в гносеологии (науке о познании) понимается данная в определенных конкретных условиях цель деятельности. </a:t>
            </a:r>
            <a:r>
              <a:rPr lang="ru-RU" dirty="0" smtClean="0"/>
              <a:t>Таким образом, задачи </a:t>
            </a:r>
            <a:r>
              <a:rPr lang="ru-RU" dirty="0"/>
              <a:t>исследования выступают как частные, сравнительно самостоятельные цели исследования в конкретных условиях проверки сформулированной гипотезы. Задачи диссертационного исследования обычно формулируются в одном из двух вариантов.</a:t>
            </a:r>
          </a:p>
          <a:p>
            <a:r>
              <a:rPr lang="ru-RU" dirty="0"/>
              <a:t>Вариант первый – более простой и менее строгий, хотя и допустимый для кандидатской диссертации – задачи формулируются как относительно самостоятельные законченные этапы </a:t>
            </a:r>
            <a:r>
              <a:rPr lang="ru-RU" dirty="0" smtClean="0"/>
              <a:t>исследования. Здесь </a:t>
            </a:r>
            <a:r>
              <a:rPr lang="ru-RU" dirty="0" smtClean="0"/>
              <a:t>четко просматривается этапная, временная структура построения задач исследования – каждая следующая задача может решаться только на основе решения предыдущей.</a:t>
            </a:r>
          </a:p>
          <a:p>
            <a:endParaRPr lang="ru-RU" dirty="0"/>
          </a:p>
          <a:p>
            <a:endParaRPr lang="ru-RU" dirty="0"/>
          </a:p>
        </p:txBody>
      </p:sp>
    </p:spTree>
    <p:extLst>
      <p:ext uri="{BB962C8B-B14F-4D97-AF65-F5344CB8AC3E}">
        <p14:creationId xmlns:p14="http://schemas.microsoft.com/office/powerpoint/2010/main" val="27804892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Задачи исследования</a:t>
            </a:r>
            <a:endParaRPr lang="ru-RU" dirty="0"/>
          </a:p>
        </p:txBody>
      </p:sp>
      <p:sp>
        <p:nvSpPr>
          <p:cNvPr id="3" name="Объект 2"/>
          <p:cNvSpPr>
            <a:spLocks noGrp="1"/>
          </p:cNvSpPr>
          <p:nvPr>
            <p:ph idx="1"/>
          </p:nvPr>
        </p:nvSpPr>
        <p:spPr/>
        <p:txBody>
          <a:bodyPr>
            <a:normAutofit fontScale="85000" lnSpcReduction="20000"/>
          </a:bodyPr>
          <a:lstStyle/>
          <a:p>
            <a:r>
              <a:rPr lang="ru-RU" dirty="0" smtClean="0"/>
              <a:t>Второй </a:t>
            </a:r>
            <a:r>
              <a:rPr lang="ru-RU" dirty="0"/>
              <a:t>вариант, более сложный и строгий в научном плане </a:t>
            </a:r>
            <a:r>
              <a:rPr lang="ru-RU" dirty="0" smtClean="0"/>
              <a:t>: </a:t>
            </a:r>
            <a:r>
              <a:rPr lang="ru-RU" dirty="0"/>
              <a:t>задачи формулируются тоже как относительно самостоятельные, законченные части исследования. Но здесь такая временная последовательность, как в предыдущем случае, прямо не просматривается. </a:t>
            </a:r>
            <a:endParaRPr lang="ru-RU" dirty="0" smtClean="0"/>
          </a:p>
          <a:p>
            <a:r>
              <a:rPr lang="ru-RU" dirty="0" smtClean="0"/>
              <a:t>Задачи в этом случае выступают </a:t>
            </a:r>
            <a:r>
              <a:rPr lang="ru-RU" dirty="0"/>
              <a:t>как необходимость решения отдельных </a:t>
            </a:r>
            <a:r>
              <a:rPr lang="ru-RU" dirty="0" err="1"/>
              <a:t>подпроблем</a:t>
            </a:r>
            <a:r>
              <a:rPr lang="ru-RU" dirty="0"/>
              <a:t> по отношению к проблеме исследования и как частные цели (подцели) по отношению к общей цели исследования, заданные, естественно, в конкретных условиях, налагаемых сформулированной гипотезой исследования. </a:t>
            </a:r>
          </a:p>
          <a:p>
            <a:endParaRPr lang="ru-RU" dirty="0"/>
          </a:p>
        </p:txBody>
      </p:sp>
    </p:spTree>
    <p:extLst>
      <p:ext uri="{BB962C8B-B14F-4D97-AF65-F5344CB8AC3E}">
        <p14:creationId xmlns:p14="http://schemas.microsoft.com/office/powerpoint/2010/main" val="696304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2362274"/>
          </a:xfrm>
        </p:spPr>
        <p:txBody>
          <a:bodyPr>
            <a:normAutofit fontScale="90000"/>
          </a:bodyPr>
          <a:lstStyle/>
          <a:p>
            <a:pPr algn="r"/>
            <a:r>
              <a:rPr lang="ru-RU" sz="3100" b="1" dirty="0" smtClean="0"/>
              <a:t/>
            </a:r>
            <a:br>
              <a:rPr lang="ru-RU" sz="3100" b="1" dirty="0" smtClean="0"/>
            </a:br>
            <a:r>
              <a:rPr lang="ru-RU" sz="3100" b="1" dirty="0"/>
              <a:t/>
            </a:r>
            <a:br>
              <a:rPr lang="ru-RU" sz="3100" b="1" dirty="0"/>
            </a:br>
            <a:r>
              <a:rPr lang="ru-RU" sz="3100" b="1" dirty="0" smtClean="0"/>
              <a:t>Чтобы идти к своей цели и не чувствовать себя отягощенным ненужным балластом, необходимо четко представлять себе, что нужно изучать и чего не нужно.</a:t>
            </a:r>
            <a:br>
              <a:rPr lang="ru-RU" sz="3100" b="1" dirty="0" smtClean="0"/>
            </a:br>
            <a:r>
              <a:rPr lang="ru-RU" sz="3100" b="1" dirty="0" smtClean="0"/>
              <a:t>Г. </a:t>
            </a:r>
            <a:r>
              <a:rPr lang="ru-RU" sz="3100" b="1" dirty="0" err="1" smtClean="0"/>
              <a:t>Селье</a:t>
            </a:r>
            <a:r>
              <a:rPr lang="ru-RU" dirty="0" smtClean="0"/>
              <a:t/>
            </a:r>
            <a:br>
              <a:rPr lang="ru-RU" dirty="0" smtClean="0"/>
            </a:br>
            <a:r>
              <a:rPr lang="ru-RU" dirty="0" smtClean="0"/>
              <a:t/>
            </a:r>
            <a:br>
              <a:rPr lang="ru-RU" dirty="0" smtClean="0"/>
            </a:br>
            <a:endParaRPr lang="ru-RU" dirty="0"/>
          </a:p>
        </p:txBody>
      </p:sp>
      <p:pic>
        <p:nvPicPr>
          <p:cNvPr id="7" name="Объект 6" descr="Наука и спорт. Не может быть!? | Факультет физической культуры"/>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27784" y="1916832"/>
            <a:ext cx="4039889" cy="4824536"/>
          </a:xfrm>
          <a:prstGeom prst="rect">
            <a:avLst/>
          </a:prstGeom>
          <a:noFill/>
          <a:ln>
            <a:noFill/>
          </a:ln>
        </p:spPr>
      </p:pic>
    </p:spTree>
    <p:extLst>
      <p:ext uri="{BB962C8B-B14F-4D97-AF65-F5344CB8AC3E}">
        <p14:creationId xmlns:p14="http://schemas.microsoft.com/office/powerpoint/2010/main" val="28710851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ru-RU" dirty="0" smtClean="0"/>
              <a:t>Педагогическая деятельность </a:t>
            </a:r>
            <a:endParaRPr lang="ru-RU" dirty="0"/>
          </a:p>
        </p:txBody>
      </p:sp>
      <p:sp>
        <p:nvSpPr>
          <p:cNvPr id="3" name="Объект 2"/>
          <p:cNvSpPr>
            <a:spLocks noGrp="1"/>
          </p:cNvSpPr>
          <p:nvPr>
            <p:ph idx="1"/>
          </p:nvPr>
        </p:nvSpPr>
        <p:spPr>
          <a:xfrm>
            <a:off x="457200" y="1052736"/>
            <a:ext cx="8229600" cy="5544616"/>
          </a:xfrm>
        </p:spPr>
        <p:txBody>
          <a:bodyPr>
            <a:normAutofit fontScale="70000" lnSpcReduction="20000"/>
          </a:bodyPr>
          <a:lstStyle/>
          <a:p>
            <a:r>
              <a:rPr lang="ru-RU" dirty="0"/>
              <a:t>Прорабатывая задачи исследования, как и вообще выстраивая логику диссертационной работы, Вы должны четко себе представлять, о каких компонентах педагогического процесса Вы ведете речь. </a:t>
            </a:r>
            <a:endParaRPr lang="ru-RU" dirty="0" smtClean="0"/>
          </a:p>
          <a:p>
            <a:r>
              <a:rPr lang="ru-RU" dirty="0" smtClean="0"/>
              <a:t>Педагогическая деятельность </a:t>
            </a:r>
            <a:r>
              <a:rPr lang="ru-RU" dirty="0"/>
              <a:t>имеет следующие </a:t>
            </a:r>
            <a:r>
              <a:rPr lang="ru-RU" dirty="0" smtClean="0"/>
              <a:t> </a:t>
            </a:r>
            <a:r>
              <a:rPr lang="ru-RU" dirty="0"/>
              <a:t>компоненты:</a:t>
            </a:r>
          </a:p>
          <a:p>
            <a:r>
              <a:rPr lang="ru-RU" dirty="0"/>
              <a:t>1.      Цели;</a:t>
            </a:r>
          </a:p>
          <a:p>
            <a:r>
              <a:rPr lang="ru-RU" dirty="0"/>
              <a:t>2.      Задачи;</a:t>
            </a:r>
          </a:p>
          <a:p>
            <a:r>
              <a:rPr lang="ru-RU" dirty="0"/>
              <a:t>3.      Содержание;</a:t>
            </a:r>
          </a:p>
          <a:p>
            <a:r>
              <a:rPr lang="ru-RU" dirty="0"/>
              <a:t>4.      Формы (организационные формы);</a:t>
            </a:r>
          </a:p>
          <a:p>
            <a:r>
              <a:rPr lang="ru-RU" dirty="0"/>
              <a:t>5.      Методы (методы или методические приемы);</a:t>
            </a:r>
          </a:p>
          <a:p>
            <a:r>
              <a:rPr lang="ru-RU" dirty="0"/>
              <a:t>6.      Средства;</a:t>
            </a:r>
          </a:p>
          <a:p>
            <a:r>
              <a:rPr lang="ru-RU" dirty="0"/>
              <a:t>7.     </a:t>
            </a:r>
            <a:r>
              <a:rPr lang="ru-RU" dirty="0" smtClean="0"/>
              <a:t>Технологии.</a:t>
            </a:r>
          </a:p>
          <a:p>
            <a:r>
              <a:rPr lang="ru-RU" dirty="0" smtClean="0"/>
              <a:t>Здесь </a:t>
            </a:r>
            <a:r>
              <a:rPr lang="ru-RU" dirty="0"/>
              <a:t>речь идет не о целях, задачах и т.д. </a:t>
            </a:r>
            <a:r>
              <a:rPr lang="ru-RU" dirty="0" smtClean="0"/>
              <a:t>исследования</a:t>
            </a:r>
            <a:r>
              <a:rPr lang="ru-RU" dirty="0"/>
              <a:t>, а о </a:t>
            </a:r>
            <a:r>
              <a:rPr lang="ru-RU" dirty="0" smtClean="0"/>
              <a:t> компонентах </a:t>
            </a:r>
            <a:r>
              <a:rPr lang="ru-RU" dirty="0"/>
              <a:t>тех педагогических инноваций, которые </a:t>
            </a:r>
            <a:r>
              <a:rPr lang="ru-RU" dirty="0" smtClean="0"/>
              <a:t>предлагаются исследователем в диссертационной работе. </a:t>
            </a:r>
            <a:endParaRPr lang="ru-RU" dirty="0"/>
          </a:p>
        </p:txBody>
      </p:sp>
    </p:spTree>
    <p:extLst>
      <p:ext uri="{BB962C8B-B14F-4D97-AF65-F5344CB8AC3E}">
        <p14:creationId xmlns:p14="http://schemas.microsoft.com/office/powerpoint/2010/main" val="27025922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16632"/>
            <a:ext cx="8229600" cy="216024"/>
          </a:xfrm>
        </p:spPr>
        <p:txBody>
          <a:bodyPr>
            <a:normAutofit fontScale="90000"/>
          </a:bodyPr>
          <a:lstStyle/>
          <a:p>
            <a:endParaRPr lang="ru-RU" dirty="0"/>
          </a:p>
        </p:txBody>
      </p:sp>
      <p:sp>
        <p:nvSpPr>
          <p:cNvPr id="3" name="Объект 2"/>
          <p:cNvSpPr>
            <a:spLocks noGrp="1"/>
          </p:cNvSpPr>
          <p:nvPr>
            <p:ph idx="1"/>
          </p:nvPr>
        </p:nvSpPr>
        <p:spPr>
          <a:xfrm>
            <a:off x="457200" y="764704"/>
            <a:ext cx="8229600" cy="5361459"/>
          </a:xfrm>
        </p:spPr>
        <p:txBody>
          <a:bodyPr>
            <a:normAutofit fontScale="92500" lnSpcReduction="10000"/>
          </a:bodyPr>
          <a:lstStyle/>
          <a:p>
            <a:r>
              <a:rPr lang="ru-RU" dirty="0" smtClean="0"/>
              <a:t>!!! В диссертационном </a:t>
            </a:r>
            <a:r>
              <a:rPr lang="ru-RU" dirty="0"/>
              <a:t>исследовании могут быть охвачены не все перечисленные компоненты, но диссертант должен четко себе представлять, какие из них он меняет, вводя те или иные педагогические инновации, а что оставляет без изменения. </a:t>
            </a:r>
            <a:endParaRPr lang="ru-RU" dirty="0" smtClean="0"/>
          </a:p>
          <a:p>
            <a:r>
              <a:rPr lang="ru-RU" dirty="0" smtClean="0"/>
              <a:t>!!! И в </a:t>
            </a:r>
            <a:r>
              <a:rPr lang="ru-RU" dirty="0"/>
              <a:t>дальнейшем при написании диссертации, автореферата (доклада) необходимо буквально в каждой фразе акцентировать свое внимание на том, к чему относится формулируемое утверждение – к содержанию, методам, средствам и т.д.</a:t>
            </a:r>
          </a:p>
        </p:txBody>
      </p:sp>
    </p:spTree>
    <p:extLst>
      <p:ext uri="{BB962C8B-B14F-4D97-AF65-F5344CB8AC3E}">
        <p14:creationId xmlns:p14="http://schemas.microsoft.com/office/powerpoint/2010/main" val="8440205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640960" cy="936104"/>
          </a:xfrm>
        </p:spPr>
        <p:txBody>
          <a:bodyPr>
            <a:normAutofit fontScale="90000"/>
          </a:bodyPr>
          <a:lstStyle/>
          <a:p>
            <a:r>
              <a:rPr lang="ru-RU" sz="3200" b="1" i="1" dirty="0"/>
              <a:t>М</a:t>
            </a:r>
            <a:r>
              <a:rPr lang="ru-RU" sz="3200" b="1" i="1" dirty="0" smtClean="0"/>
              <a:t>етодологические основы и методы исследования</a:t>
            </a:r>
            <a:endParaRPr lang="ru-RU" sz="3200" b="1" dirty="0"/>
          </a:p>
        </p:txBody>
      </p:sp>
      <p:sp>
        <p:nvSpPr>
          <p:cNvPr id="3" name="Объект 2"/>
          <p:cNvSpPr>
            <a:spLocks noGrp="1"/>
          </p:cNvSpPr>
          <p:nvPr>
            <p:ph idx="1"/>
          </p:nvPr>
        </p:nvSpPr>
        <p:spPr>
          <a:xfrm>
            <a:off x="457200" y="1268760"/>
            <a:ext cx="8229600" cy="5217443"/>
          </a:xfrm>
        </p:spPr>
        <p:txBody>
          <a:bodyPr>
            <a:normAutofit fontScale="77500" lnSpcReduction="20000"/>
          </a:bodyPr>
          <a:lstStyle/>
          <a:p>
            <a:r>
              <a:rPr lang="ru-RU" dirty="0" smtClean="0"/>
              <a:t>Этот </a:t>
            </a:r>
            <a:r>
              <a:rPr lang="ru-RU" dirty="0"/>
              <a:t>раздел не связан напрямую с жесткой логикой всех </a:t>
            </a:r>
            <a:r>
              <a:rPr lang="ru-RU" dirty="0" smtClean="0"/>
              <a:t>вышеперечисленных </a:t>
            </a:r>
            <a:r>
              <a:rPr lang="ru-RU" dirty="0"/>
              <a:t>и ряда последующих разделов и может формулироваться в относительно произвольной форме. </a:t>
            </a:r>
            <a:endParaRPr lang="ru-RU" dirty="0" smtClean="0"/>
          </a:p>
          <a:p>
            <a:r>
              <a:rPr lang="ru-RU" dirty="0" smtClean="0"/>
              <a:t>В </a:t>
            </a:r>
            <a:r>
              <a:rPr lang="ru-RU" dirty="0"/>
              <a:t>то же время следует отметить, что, как правило, </a:t>
            </a:r>
            <a:r>
              <a:rPr lang="ru-RU" dirty="0" smtClean="0"/>
              <a:t>соискатели </a:t>
            </a:r>
            <a:r>
              <a:rPr lang="ru-RU" dirty="0"/>
              <a:t>не придают этим вопросам должного внимания, считая их пустой формальностью. </a:t>
            </a:r>
            <a:endParaRPr lang="ru-RU" dirty="0" smtClean="0"/>
          </a:p>
          <a:p>
            <a:r>
              <a:rPr lang="ru-RU" dirty="0" smtClean="0"/>
              <a:t>!!! В </a:t>
            </a:r>
            <a:r>
              <a:rPr lang="ru-RU" dirty="0"/>
              <a:t>таких случаях шаблонно пишется, что методологической основой исследования </a:t>
            </a:r>
            <a:r>
              <a:rPr lang="ru-RU" dirty="0" smtClean="0"/>
              <a:t>являются нормативные документы,  </a:t>
            </a:r>
            <a:r>
              <a:rPr lang="ru-RU" dirty="0"/>
              <a:t>диалектико-материалистическая философия, учение о личности и деятельности и т.п. </a:t>
            </a:r>
            <a:endParaRPr lang="ru-RU" dirty="0" smtClean="0"/>
          </a:p>
          <a:p>
            <a:r>
              <a:rPr lang="ru-RU" dirty="0" smtClean="0"/>
              <a:t>!!! Между </a:t>
            </a:r>
            <a:r>
              <a:rPr lang="ru-RU" dirty="0"/>
              <a:t>тем </a:t>
            </a:r>
            <a:r>
              <a:rPr lang="ru-RU" b="1" i="1" u="sng" dirty="0"/>
              <a:t>этот раздел д</a:t>
            </a:r>
            <a:r>
              <a:rPr lang="ru-RU" b="1" i="1" u="sng" dirty="0" smtClean="0"/>
              <a:t>емонстрирует  </a:t>
            </a:r>
            <a:r>
              <a:rPr lang="ru-RU" b="1" i="1" u="sng" dirty="0"/>
              <a:t>уровень </a:t>
            </a:r>
            <a:r>
              <a:rPr lang="ru-RU" b="1" i="1" u="sng" dirty="0" smtClean="0"/>
              <a:t>методологической подготовки соискателя, </a:t>
            </a:r>
            <a:r>
              <a:rPr lang="ru-RU" b="1" i="1" u="sng" dirty="0"/>
              <a:t>что является важнейшим качеством ученого.</a:t>
            </a:r>
          </a:p>
        </p:txBody>
      </p:sp>
    </p:spTree>
    <p:extLst>
      <p:ext uri="{BB962C8B-B14F-4D97-AF65-F5344CB8AC3E}">
        <p14:creationId xmlns:p14="http://schemas.microsoft.com/office/powerpoint/2010/main" val="36493765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Методология педагогики</a:t>
            </a:r>
            <a:endParaRPr lang="ru-RU" dirty="0"/>
          </a:p>
        </p:txBody>
      </p:sp>
      <p:sp>
        <p:nvSpPr>
          <p:cNvPr id="3" name="Объект 2"/>
          <p:cNvSpPr>
            <a:spLocks noGrp="1"/>
          </p:cNvSpPr>
          <p:nvPr>
            <p:ph idx="1"/>
          </p:nvPr>
        </p:nvSpPr>
        <p:spPr/>
        <p:txBody>
          <a:bodyPr>
            <a:normAutofit fontScale="77500" lnSpcReduction="20000"/>
          </a:bodyPr>
          <a:lstStyle/>
          <a:p>
            <a:r>
              <a:rPr lang="ru-RU" dirty="0"/>
              <a:t>В. И. </a:t>
            </a:r>
            <a:r>
              <a:rPr lang="ru-RU" dirty="0" err="1"/>
              <a:t>Загвязинский</a:t>
            </a:r>
            <a:r>
              <a:rPr lang="ru-RU" dirty="0"/>
              <a:t> дает следующее определение методологии педагогики: «это учение о педагогическом знании и процессе его добывания, т.е. педагогическом познании. Она включает:</a:t>
            </a:r>
          </a:p>
          <a:p>
            <a:r>
              <a:rPr lang="ru-RU" dirty="0"/>
              <a:t>1.      Учение о структуре и функции педагогического знания, в том числе о педагогической проблематике;</a:t>
            </a:r>
          </a:p>
          <a:p>
            <a:r>
              <a:rPr lang="ru-RU" dirty="0"/>
              <a:t>2.      Исходные, ключевые, фундаментальные, философские, </a:t>
            </a:r>
            <a:r>
              <a:rPr lang="ru-RU" dirty="0" smtClean="0"/>
              <a:t>общенаучные </a:t>
            </a:r>
            <a:r>
              <a:rPr lang="ru-RU" dirty="0"/>
              <a:t>и педагогические положения (теории, концепции, гипотезы), имеющие методологический смысл;</a:t>
            </a:r>
          </a:p>
          <a:p>
            <a:r>
              <a:rPr lang="ru-RU" dirty="0"/>
              <a:t>3.      Учение о методах педагогического познания (методология в узком смысле слова</a:t>
            </a:r>
            <a:r>
              <a:rPr lang="ru-RU" dirty="0" smtClean="0"/>
              <a:t>)».</a:t>
            </a:r>
            <a:endParaRPr lang="ru-RU" dirty="0"/>
          </a:p>
          <a:p>
            <a:endParaRPr lang="ru-RU" dirty="0"/>
          </a:p>
        </p:txBody>
      </p:sp>
    </p:spTree>
    <p:extLst>
      <p:ext uri="{BB962C8B-B14F-4D97-AF65-F5344CB8AC3E}">
        <p14:creationId xmlns:p14="http://schemas.microsoft.com/office/powerpoint/2010/main" val="32713175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Методология педагогики</a:t>
            </a:r>
            <a:endParaRPr lang="ru-RU" dirty="0"/>
          </a:p>
        </p:txBody>
      </p:sp>
      <p:sp>
        <p:nvSpPr>
          <p:cNvPr id="3" name="Объект 2"/>
          <p:cNvSpPr>
            <a:spLocks noGrp="1"/>
          </p:cNvSpPr>
          <p:nvPr>
            <p:ph idx="1"/>
          </p:nvPr>
        </p:nvSpPr>
        <p:spPr/>
        <p:txBody>
          <a:bodyPr>
            <a:normAutofit fontScale="70000" lnSpcReduction="20000"/>
          </a:bodyPr>
          <a:lstStyle/>
          <a:p>
            <a:r>
              <a:rPr lang="ru-RU" dirty="0" smtClean="0"/>
              <a:t>Для кандидатской </a:t>
            </a:r>
            <a:r>
              <a:rPr lang="ru-RU" dirty="0"/>
              <a:t>диссертационной </a:t>
            </a:r>
            <a:r>
              <a:rPr lang="ru-RU" dirty="0" smtClean="0"/>
              <a:t>работы (пункт 2) </a:t>
            </a:r>
            <a:r>
              <a:rPr lang="ru-RU" dirty="0"/>
              <a:t>методологическое значение имеют и те ведущие педагогические концепции, теории, которые Вы берете в основу своего исследования</a:t>
            </a:r>
            <a:r>
              <a:rPr lang="ru-RU" dirty="0" smtClean="0"/>
              <a:t>.</a:t>
            </a:r>
          </a:p>
          <a:p>
            <a:r>
              <a:rPr lang="ru-RU" dirty="0" smtClean="0"/>
              <a:t> </a:t>
            </a:r>
            <a:r>
              <a:rPr lang="ru-RU" dirty="0"/>
              <a:t>Имеются в виду не </a:t>
            </a:r>
            <a:r>
              <a:rPr lang="ru-RU" dirty="0" smtClean="0"/>
              <a:t>те многочисленные научные </a:t>
            </a:r>
            <a:r>
              <a:rPr lang="ru-RU" dirty="0"/>
              <a:t>публикации, на которые Вы ссылаетесь в своей </a:t>
            </a:r>
            <a:r>
              <a:rPr lang="ru-RU" dirty="0" smtClean="0"/>
              <a:t>диссертации.</a:t>
            </a:r>
          </a:p>
          <a:p>
            <a:r>
              <a:rPr lang="ru-RU" dirty="0" smtClean="0"/>
              <a:t>Речь </a:t>
            </a:r>
            <a:r>
              <a:rPr lang="ru-RU" dirty="0"/>
              <a:t>идет об одной, двух, трех, от силы четырех концепциях крупных ученых-педагогов, которые действительно лежат в основании Вашей работы. </a:t>
            </a:r>
            <a:endParaRPr lang="ru-RU" dirty="0" smtClean="0"/>
          </a:p>
          <a:p>
            <a:r>
              <a:rPr lang="ru-RU" dirty="0" smtClean="0"/>
              <a:t>Если </a:t>
            </a:r>
            <a:r>
              <a:rPr lang="ru-RU" dirty="0"/>
              <a:t>Вы работаете над диссертацией под руководством крупного ученого или в коллективе, которым руководит такой ученый, тогда, понятно, в основании Вашей работы будет его педагогическая концепция, теория. Но возможно, не только она одна.</a:t>
            </a:r>
          </a:p>
          <a:p>
            <a:pPr marL="0" indent="0">
              <a:buNone/>
            </a:pPr>
            <a:endParaRPr lang="ru-RU" dirty="0"/>
          </a:p>
        </p:txBody>
      </p:sp>
    </p:spTree>
    <p:extLst>
      <p:ext uri="{BB962C8B-B14F-4D97-AF65-F5344CB8AC3E}">
        <p14:creationId xmlns:p14="http://schemas.microsoft.com/office/powerpoint/2010/main" val="11074371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722"/>
            <a:ext cx="8229600" cy="1143000"/>
          </a:xfrm>
        </p:spPr>
        <p:txBody>
          <a:bodyPr>
            <a:normAutofit/>
          </a:bodyPr>
          <a:lstStyle/>
          <a:p>
            <a:r>
              <a:rPr lang="ru-RU" sz="3200" b="1" dirty="0" smtClean="0"/>
              <a:t>Методология педагогики</a:t>
            </a:r>
            <a:endParaRPr lang="ru-RU" sz="3200" b="1" dirty="0"/>
          </a:p>
        </p:txBody>
      </p:sp>
      <p:sp>
        <p:nvSpPr>
          <p:cNvPr id="3" name="Объект 2"/>
          <p:cNvSpPr>
            <a:spLocks noGrp="1"/>
          </p:cNvSpPr>
          <p:nvPr>
            <p:ph idx="1"/>
          </p:nvPr>
        </p:nvSpPr>
        <p:spPr>
          <a:xfrm>
            <a:off x="457200" y="1196752"/>
            <a:ext cx="8229600" cy="4886003"/>
          </a:xfrm>
        </p:spPr>
        <p:txBody>
          <a:bodyPr>
            <a:normAutofit fontScale="85000" lnSpcReduction="10000"/>
          </a:bodyPr>
          <a:lstStyle/>
          <a:p>
            <a:r>
              <a:rPr lang="ru-RU" dirty="0"/>
              <a:t>Необходимость четкого </a:t>
            </a:r>
            <a:r>
              <a:rPr lang="ru-RU" dirty="0" smtClean="0"/>
              <a:t>уяснения  </a:t>
            </a:r>
            <a:r>
              <a:rPr lang="ru-RU" dirty="0"/>
              <a:t>какие педагогические теории, концепции </a:t>
            </a:r>
            <a:r>
              <a:rPr lang="ru-RU" dirty="0" smtClean="0"/>
              <a:t>берутся за </a:t>
            </a:r>
            <a:r>
              <a:rPr lang="ru-RU" dirty="0"/>
              <a:t>основу </a:t>
            </a:r>
            <a:r>
              <a:rPr lang="ru-RU" dirty="0" smtClean="0"/>
              <a:t>обусловлена </a:t>
            </a:r>
            <a:r>
              <a:rPr lang="ru-RU" dirty="0"/>
              <a:t>еще и тем обстоятельством, что в педагогической науке, как и в любой другой, существуют разные научные школы, разрабатывающие </a:t>
            </a:r>
            <a:r>
              <a:rPr lang="ru-RU" dirty="0" smtClean="0"/>
              <a:t> одни </a:t>
            </a:r>
            <a:r>
              <a:rPr lang="ru-RU" dirty="0"/>
              <a:t>и те же проблемы, но с разных позиций, в разных направлениях. </a:t>
            </a:r>
            <a:endParaRPr lang="ru-RU" dirty="0" smtClean="0"/>
          </a:p>
          <a:p>
            <a:r>
              <a:rPr lang="ru-RU" dirty="0" smtClean="0"/>
              <a:t>!!! Эти </a:t>
            </a:r>
            <a:r>
              <a:rPr lang="ru-RU" dirty="0"/>
              <a:t>научные школы могут иметь совершенно разные, подчас противоположные научные взгляды. </a:t>
            </a:r>
            <a:endParaRPr lang="ru-RU" dirty="0" smtClean="0"/>
          </a:p>
          <a:p>
            <a:r>
              <a:rPr lang="ru-RU" dirty="0" smtClean="0"/>
              <a:t>Например</a:t>
            </a:r>
            <a:r>
              <a:rPr lang="ru-RU" dirty="0"/>
              <a:t>, концепции проблемного обучения И. Я. </a:t>
            </a:r>
            <a:r>
              <a:rPr lang="ru-RU" dirty="0" err="1"/>
              <a:t>Лернера</a:t>
            </a:r>
            <a:r>
              <a:rPr lang="ru-RU" dirty="0"/>
              <a:t>, А. М. </a:t>
            </a:r>
            <a:r>
              <a:rPr lang="ru-RU" dirty="0" smtClean="0"/>
              <a:t>Матюшкина, М</a:t>
            </a:r>
            <a:r>
              <a:rPr lang="ru-RU" dirty="0"/>
              <a:t>. И. </a:t>
            </a:r>
            <a:r>
              <a:rPr lang="ru-RU" dirty="0" err="1"/>
              <a:t>Махмутова</a:t>
            </a:r>
            <a:r>
              <a:rPr lang="ru-RU" dirty="0" smtClean="0"/>
              <a:t> </a:t>
            </a:r>
            <a:r>
              <a:rPr lang="ru-RU" dirty="0"/>
              <a:t>несовместимы между </a:t>
            </a:r>
            <a:r>
              <a:rPr lang="ru-RU" dirty="0" smtClean="0"/>
              <a:t>собой.</a:t>
            </a:r>
            <a:endParaRPr lang="ru-RU" dirty="0"/>
          </a:p>
        </p:txBody>
      </p:sp>
    </p:spTree>
    <p:extLst>
      <p:ext uri="{BB962C8B-B14F-4D97-AF65-F5344CB8AC3E}">
        <p14:creationId xmlns:p14="http://schemas.microsoft.com/office/powerpoint/2010/main" val="1261890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Методология педагогики</a:t>
            </a:r>
            <a:endParaRPr lang="ru-RU" dirty="0"/>
          </a:p>
        </p:txBody>
      </p:sp>
      <p:sp>
        <p:nvSpPr>
          <p:cNvPr id="3" name="Объект 2"/>
          <p:cNvSpPr>
            <a:spLocks noGrp="1"/>
          </p:cNvSpPr>
          <p:nvPr>
            <p:ph idx="1"/>
          </p:nvPr>
        </p:nvSpPr>
        <p:spPr/>
        <p:txBody>
          <a:bodyPr>
            <a:normAutofit fontScale="92500"/>
          </a:bodyPr>
          <a:lstStyle/>
          <a:p>
            <a:r>
              <a:rPr lang="ru-RU" dirty="0"/>
              <a:t>Существование различных научных школ объективно необходимо для развития науки. </a:t>
            </a:r>
            <a:endParaRPr lang="ru-RU" dirty="0" smtClean="0"/>
          </a:p>
          <a:p>
            <a:r>
              <a:rPr lang="en-US" dirty="0" smtClean="0"/>
              <a:t>!!! </a:t>
            </a:r>
            <a:r>
              <a:rPr lang="ru-RU" dirty="0" smtClean="0"/>
              <a:t>Поэтому, выстраивая </a:t>
            </a:r>
            <a:r>
              <a:rPr lang="ru-RU" dirty="0"/>
              <a:t>исследование, </a:t>
            </a:r>
            <a:r>
              <a:rPr lang="ru-RU" dirty="0" smtClean="0"/>
              <a:t>необходимо занять </a:t>
            </a:r>
            <a:r>
              <a:rPr lang="ru-RU" dirty="0"/>
              <a:t>строгую позицию – какие теории, концепции </a:t>
            </a:r>
            <a:r>
              <a:rPr lang="ru-RU" dirty="0" smtClean="0"/>
              <a:t>принимаются </a:t>
            </a:r>
            <a:r>
              <a:rPr lang="ru-RU" dirty="0"/>
              <a:t>за базовые, и </a:t>
            </a:r>
            <a:r>
              <a:rPr lang="ru-RU" dirty="0" smtClean="0"/>
              <a:t>обосновываются </a:t>
            </a:r>
            <a:r>
              <a:rPr lang="ru-RU" dirty="0"/>
              <a:t>почему, </a:t>
            </a:r>
            <a:r>
              <a:rPr lang="ru-RU" dirty="0" smtClean="0"/>
              <a:t>а на </a:t>
            </a:r>
            <a:r>
              <a:rPr lang="ru-RU" dirty="0"/>
              <a:t>какие </a:t>
            </a:r>
            <a:r>
              <a:rPr lang="ru-RU" dirty="0" smtClean="0"/>
              <a:t>исследователь только </a:t>
            </a:r>
            <a:r>
              <a:rPr lang="ru-RU" dirty="0"/>
              <a:t>ссылается в процессе анализа литературных источников.</a:t>
            </a:r>
          </a:p>
        </p:txBody>
      </p:sp>
    </p:spTree>
    <p:extLst>
      <p:ext uri="{BB962C8B-B14F-4D97-AF65-F5344CB8AC3E}">
        <p14:creationId xmlns:p14="http://schemas.microsoft.com/office/powerpoint/2010/main" val="7538343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512" y="620689"/>
            <a:ext cx="8278688" cy="2664295"/>
          </a:xfrm>
        </p:spPr>
        <p:txBody>
          <a:bodyPr>
            <a:normAutofit fontScale="90000"/>
          </a:bodyPr>
          <a:lstStyle/>
          <a:p>
            <a:r>
              <a:rPr lang="ru-RU" dirty="0" smtClean="0"/>
              <a:t>Проблемы и перспективы подготовки научно-педагогических кадров высшей квалификации в сфере физической культуры и спорта</a:t>
            </a:r>
            <a:endParaRPr lang="ru-RU" dirty="0"/>
          </a:p>
        </p:txBody>
      </p:sp>
      <p:sp>
        <p:nvSpPr>
          <p:cNvPr id="3" name="Подзаголовок 2"/>
          <p:cNvSpPr>
            <a:spLocks noGrp="1"/>
          </p:cNvSpPr>
          <p:nvPr>
            <p:ph type="subTitle" idx="1"/>
          </p:nvPr>
        </p:nvSpPr>
        <p:spPr>
          <a:xfrm>
            <a:off x="2699792" y="4509120"/>
            <a:ext cx="6080720" cy="2135088"/>
          </a:xfrm>
        </p:spPr>
        <p:txBody>
          <a:bodyPr/>
          <a:lstStyle/>
          <a:p>
            <a:pPr algn="r"/>
            <a:r>
              <a:rPr lang="ru-RU" dirty="0" smtClean="0"/>
              <a:t>Лопатик Татьяна Андреевна</a:t>
            </a:r>
          </a:p>
          <a:p>
            <a:pPr algn="r"/>
            <a:r>
              <a:rPr lang="ru-RU" dirty="0" smtClean="0"/>
              <a:t>доктор педагогических наук, профессор</a:t>
            </a:r>
            <a:endParaRPr lang="ru-RU" dirty="0"/>
          </a:p>
        </p:txBody>
      </p:sp>
    </p:spTree>
    <p:extLst>
      <p:ext uri="{BB962C8B-B14F-4D97-AF65-F5344CB8AC3E}">
        <p14:creationId xmlns:p14="http://schemas.microsoft.com/office/powerpoint/2010/main" val="4086592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229600" cy="1143000"/>
          </a:xfrm>
        </p:spPr>
        <p:txBody>
          <a:bodyPr>
            <a:noAutofit/>
          </a:bodyPr>
          <a:lstStyle/>
          <a:p>
            <a:r>
              <a:rPr lang="ru-RU" sz="2800" dirty="0" smtClean="0"/>
              <a:t>Проблемы и перспективы подготовки научно-педагогических кадров высшей квалификации в сфере физической культуры и спор</a:t>
            </a:r>
            <a:r>
              <a:rPr lang="ru-RU" sz="2800" dirty="0" smtClean="0"/>
              <a:t>та</a:t>
            </a:r>
            <a:endParaRPr lang="ru-RU" sz="2800" dirty="0"/>
          </a:p>
        </p:txBody>
      </p:sp>
      <p:pic>
        <p:nvPicPr>
          <p:cNvPr id="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7584" y="1628800"/>
            <a:ext cx="7560839" cy="4896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02110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576064"/>
          </a:xfrm>
        </p:spPr>
        <p:txBody>
          <a:bodyPr>
            <a:normAutofit/>
          </a:bodyPr>
          <a:lstStyle/>
          <a:p>
            <a:r>
              <a:rPr lang="ru-RU" sz="2000" b="1" dirty="0" smtClean="0"/>
              <a:t>Приоритетные направления развития сферы ФК </a:t>
            </a:r>
            <a:r>
              <a:rPr lang="ru-RU" sz="2000" b="1" dirty="0" err="1" smtClean="0"/>
              <a:t>иС</a:t>
            </a:r>
            <a:r>
              <a:rPr lang="ru-RU" sz="2000" b="1" dirty="0" smtClean="0"/>
              <a:t> </a:t>
            </a:r>
            <a:endParaRPr lang="ru-RU" sz="2000" b="1" dirty="0"/>
          </a:p>
        </p:txBody>
      </p:sp>
      <p:sp>
        <p:nvSpPr>
          <p:cNvPr id="3" name="Объект 2"/>
          <p:cNvSpPr>
            <a:spLocks noGrp="1"/>
          </p:cNvSpPr>
          <p:nvPr>
            <p:ph idx="1"/>
          </p:nvPr>
        </p:nvSpPr>
        <p:spPr>
          <a:xfrm>
            <a:off x="457200" y="692696"/>
            <a:ext cx="8229600" cy="5904656"/>
          </a:xfrm>
        </p:spPr>
        <p:txBody>
          <a:bodyPr>
            <a:normAutofit fontScale="25000" lnSpcReduction="20000"/>
          </a:bodyPr>
          <a:lstStyle/>
          <a:p>
            <a:pPr fontAlgn="base"/>
            <a:r>
              <a:rPr lang="ru-RU" sz="8000" dirty="0" smtClean="0"/>
              <a:t>сохранение и укрепление здоровья </a:t>
            </a:r>
            <a:r>
              <a:rPr lang="ru-RU" sz="8000" dirty="0"/>
              <a:t>и благополучия, </a:t>
            </a:r>
            <a:r>
              <a:rPr lang="ru-RU" sz="8000" dirty="0" smtClean="0"/>
              <a:t>повышение </a:t>
            </a:r>
            <a:r>
              <a:rPr lang="ru-RU" sz="8000" dirty="0"/>
              <a:t>уровня жизни </a:t>
            </a:r>
            <a:r>
              <a:rPr lang="ru-RU" sz="8000" dirty="0" smtClean="0"/>
              <a:t>населения страны;</a:t>
            </a:r>
            <a:endParaRPr lang="ru-RU" sz="8000" dirty="0"/>
          </a:p>
          <a:p>
            <a:pPr fontAlgn="base"/>
            <a:r>
              <a:rPr lang="ru-RU" sz="8000" dirty="0"/>
              <a:t>развитие системы подготовки спортивного резерва и спорта высших достижений</a:t>
            </a:r>
            <a:r>
              <a:rPr lang="ru-RU" sz="8000" dirty="0" smtClean="0"/>
              <a:t>;</a:t>
            </a:r>
            <a:endParaRPr lang="ru-RU" sz="8000" dirty="0"/>
          </a:p>
          <a:p>
            <a:pPr fontAlgn="base"/>
            <a:r>
              <a:rPr lang="ru-RU" sz="8000" dirty="0"/>
              <a:t>развитие кадрового потенциала физической культуры, спорта и спортивной медицины</a:t>
            </a:r>
            <a:r>
              <a:rPr lang="ru-RU" sz="8000" dirty="0" smtClean="0"/>
              <a:t>;</a:t>
            </a:r>
            <a:endParaRPr lang="ru-RU" sz="8000" dirty="0"/>
          </a:p>
          <a:p>
            <a:pPr fontAlgn="base"/>
            <a:r>
              <a:rPr lang="ru-RU" sz="8000" dirty="0"/>
              <a:t>развитие научного обеспечения физической культуры, спорта и спортивной медицины</a:t>
            </a:r>
            <a:r>
              <a:rPr lang="ru-RU" sz="8000" dirty="0" smtClean="0"/>
              <a:t>;</a:t>
            </a:r>
            <a:endParaRPr lang="ru-RU" sz="8000" dirty="0"/>
          </a:p>
          <a:p>
            <a:pPr fontAlgn="base"/>
            <a:r>
              <a:rPr lang="ru-RU" sz="8000" dirty="0"/>
              <a:t>развитие системы антидопингового обеспечения</a:t>
            </a:r>
            <a:r>
              <a:rPr lang="ru-RU" sz="8000" dirty="0" smtClean="0"/>
              <a:t>;</a:t>
            </a:r>
            <a:endParaRPr lang="ru-RU" sz="8000" dirty="0"/>
          </a:p>
          <a:p>
            <a:pPr fontAlgn="base"/>
            <a:r>
              <a:rPr lang="ru-RU" sz="8000" dirty="0"/>
              <a:t>развитие инфраструктуры физической культуры, спорта и спортивной медицины</a:t>
            </a:r>
            <a:r>
              <a:rPr lang="ru-RU" sz="8000" dirty="0" smtClean="0"/>
              <a:t>;</a:t>
            </a:r>
            <a:endParaRPr lang="ru-RU" sz="8000" dirty="0"/>
          </a:p>
          <a:p>
            <a:pPr fontAlgn="base"/>
            <a:r>
              <a:rPr lang="ru-RU" sz="8000" dirty="0"/>
              <a:t>совершенствование системы управления сферой физической культуры и спорта и взаимодействия между субъектами физической культуры и </a:t>
            </a:r>
            <a:r>
              <a:rPr lang="ru-RU" sz="8000" dirty="0" smtClean="0"/>
              <a:t>спорта;</a:t>
            </a:r>
          </a:p>
          <a:p>
            <a:pPr fontAlgn="base"/>
            <a:r>
              <a:rPr lang="ru-RU" sz="8000" dirty="0" smtClean="0"/>
              <a:t>цифровая </a:t>
            </a:r>
            <a:r>
              <a:rPr lang="ru-RU" sz="8000" dirty="0"/>
              <a:t>трансформация системы управления сферой физической культуры и </a:t>
            </a:r>
            <a:r>
              <a:rPr lang="ru-RU" sz="8000" dirty="0" smtClean="0"/>
              <a:t>спорта (повышение эффективности управления объектами спортивной инфраструктуры на основе анализа данных и повышение уровня цифровых компетенций специалистов в области физической культуры и спорта);</a:t>
            </a:r>
            <a:endParaRPr lang="ru-RU" sz="8000" dirty="0"/>
          </a:p>
          <a:p>
            <a:pPr fontAlgn="base"/>
            <a:r>
              <a:rPr lang="ru-RU" sz="8000" dirty="0"/>
              <a:t>развитие экономической модели физической культуры и </a:t>
            </a:r>
            <a:r>
              <a:rPr lang="ru-RU" sz="8000" dirty="0" smtClean="0"/>
              <a:t>спорта и др.</a:t>
            </a:r>
            <a:endParaRPr lang="ru-RU" dirty="0"/>
          </a:p>
        </p:txBody>
      </p:sp>
    </p:spTree>
    <p:extLst>
      <p:ext uri="{BB962C8B-B14F-4D97-AF65-F5344CB8AC3E}">
        <p14:creationId xmlns:p14="http://schemas.microsoft.com/office/powerpoint/2010/main" val="1094503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0"/>
            <a:ext cx="8229600" cy="1556792"/>
          </a:xfrm>
        </p:spPr>
        <p:txBody>
          <a:bodyPr>
            <a:normAutofit/>
          </a:bodyPr>
          <a:lstStyle/>
          <a:p>
            <a:pPr eaLnBrk="1" hangingPunct="1"/>
            <a:r>
              <a:rPr lang="ru-RU" sz="2800" b="1" dirty="0" smtClean="0"/>
              <a:t>Направленность тематики педагогических исследований</a:t>
            </a:r>
            <a:r>
              <a:rPr lang="ru-RU" sz="4000" dirty="0" smtClean="0"/>
              <a:t> </a:t>
            </a:r>
          </a:p>
        </p:txBody>
      </p:sp>
      <p:sp>
        <p:nvSpPr>
          <p:cNvPr id="10243" name="Rectangle 3"/>
          <p:cNvSpPr>
            <a:spLocks noGrp="1" noChangeArrowheads="1"/>
          </p:cNvSpPr>
          <p:nvPr>
            <p:ph type="body" idx="1"/>
          </p:nvPr>
        </p:nvSpPr>
        <p:spPr>
          <a:xfrm>
            <a:off x="457200" y="1628800"/>
            <a:ext cx="8229600" cy="5040559"/>
          </a:xfrm>
        </p:spPr>
        <p:txBody>
          <a:bodyPr>
            <a:normAutofit/>
          </a:bodyPr>
          <a:lstStyle/>
          <a:p>
            <a:pPr eaLnBrk="1" hangingPunct="1">
              <a:lnSpc>
                <a:spcPct val="90000"/>
              </a:lnSpc>
              <a:buFontTx/>
              <a:buNone/>
            </a:pPr>
            <a:r>
              <a:rPr lang="ru-RU" sz="2400" b="1" dirty="0" smtClean="0"/>
              <a:t>  1) разрешение противоречий в педагогической науке и образовательной практике;</a:t>
            </a:r>
          </a:p>
          <a:p>
            <a:pPr eaLnBrk="1" hangingPunct="1">
              <a:lnSpc>
                <a:spcPct val="90000"/>
              </a:lnSpc>
            </a:pPr>
            <a:r>
              <a:rPr lang="ru-RU" sz="2400" b="1" dirty="0" smtClean="0"/>
              <a:t>2) социальные, правовые и психолого-педагогические основы обучения и воспитания;</a:t>
            </a:r>
          </a:p>
          <a:p>
            <a:pPr eaLnBrk="1" hangingPunct="1">
              <a:lnSpc>
                <a:spcPct val="90000"/>
              </a:lnSpc>
            </a:pPr>
            <a:r>
              <a:rPr lang="ru-RU" sz="2400" b="1" dirty="0" smtClean="0"/>
              <a:t>3</a:t>
            </a:r>
            <a:r>
              <a:rPr lang="ru-RU" sz="2400" b="1" dirty="0" smtClean="0"/>
              <a:t>) мониторинг </a:t>
            </a:r>
            <a:r>
              <a:rPr lang="ru-RU" sz="2400" b="1" dirty="0" smtClean="0"/>
              <a:t>и методы поддержания социальной стабильности общества, укрепления семьи, решения гендерных и демографических проблем;</a:t>
            </a:r>
            <a:r>
              <a:rPr lang="ru-RU" sz="2400" dirty="0" smtClean="0"/>
              <a:t> </a:t>
            </a:r>
          </a:p>
          <a:p>
            <a:pPr eaLnBrk="1" hangingPunct="1">
              <a:lnSpc>
                <a:spcPct val="90000"/>
              </a:lnSpc>
            </a:pPr>
            <a:r>
              <a:rPr lang="ru-RU" sz="2400" b="1" dirty="0" smtClean="0"/>
              <a:t>4)новые технологии и средства, обеспечивающие функционирование и развитие национальной системы образования и </a:t>
            </a:r>
            <a:r>
              <a:rPr lang="ru-RU" sz="2400" b="1" dirty="0" smtClean="0"/>
              <a:t>воспитания</a:t>
            </a:r>
            <a:r>
              <a:rPr lang="en-US" sz="2400" dirty="0"/>
              <a:t>.</a:t>
            </a:r>
            <a:endParaRPr lang="ru-RU" sz="2400" dirty="0" smtClean="0"/>
          </a:p>
        </p:txBody>
      </p:sp>
    </p:spTree>
    <p:extLst>
      <p:ext uri="{BB962C8B-B14F-4D97-AF65-F5344CB8AC3E}">
        <p14:creationId xmlns:p14="http://schemas.microsoft.com/office/powerpoint/2010/main" val="3735590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67544" y="274729"/>
            <a:ext cx="8280920" cy="489976"/>
          </a:xfrm>
        </p:spPr>
        <p:txBody>
          <a:bodyPr>
            <a:normAutofit fontScale="90000"/>
          </a:bodyPr>
          <a:lstStyle/>
          <a:p>
            <a:r>
              <a:rPr lang="ru-RU" sz="3600" b="1" dirty="0">
                <a:solidFill>
                  <a:schemeClr val="accent1">
                    <a:lumMod val="75000"/>
                  </a:schemeClr>
                </a:solidFill>
                <a:latin typeface="Times New Roman" panose="02020603050405020304" pitchFamily="18" charset="0"/>
                <a:cs typeface="Times New Roman" panose="02020603050405020304" pitchFamily="18" charset="0"/>
              </a:rPr>
              <a:t>Основные </a:t>
            </a:r>
            <a:r>
              <a:rPr lang="ru-RU" sz="3600" b="1" dirty="0" smtClean="0">
                <a:solidFill>
                  <a:schemeClr val="accent1">
                    <a:lumMod val="75000"/>
                  </a:schemeClr>
                </a:solidFill>
                <a:latin typeface="Times New Roman" panose="02020603050405020304" pitchFamily="18" charset="0"/>
                <a:cs typeface="Times New Roman" panose="02020603050405020304" pitchFamily="18" charset="0"/>
              </a:rPr>
              <a:t>параметры оценки </a:t>
            </a:r>
            <a:r>
              <a:rPr lang="ru-RU" sz="3600" b="1" dirty="0" smtClean="0">
                <a:solidFill>
                  <a:schemeClr val="accent1">
                    <a:lumMod val="75000"/>
                  </a:schemeClr>
                </a:solidFill>
                <a:latin typeface="Times New Roman" panose="02020603050405020304" pitchFamily="18" charset="0"/>
                <a:cs typeface="Times New Roman" panose="02020603050405020304" pitchFamily="18" charset="0"/>
              </a:rPr>
              <a:t>диссертации</a:t>
            </a:r>
            <a:endParaRPr lang="ru-RU" sz="4400"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6" name="Объект 5"/>
          <p:cNvSpPr>
            <a:spLocks noGrp="1"/>
          </p:cNvSpPr>
          <p:nvPr>
            <p:ph idx="1"/>
          </p:nvPr>
        </p:nvSpPr>
        <p:spPr>
          <a:xfrm>
            <a:off x="323528" y="1052736"/>
            <a:ext cx="8640959" cy="5460607"/>
          </a:xfrm>
        </p:spPr>
        <p:txBody>
          <a:bodyPr>
            <a:normAutofit fontScale="92500"/>
          </a:bodyPr>
          <a:lstStyle/>
          <a:p>
            <a:pPr lvl="1">
              <a:buFont typeface="Courier New" panose="02070309020205020404" pitchFamily="49" charset="0"/>
              <a:buChar char="o"/>
            </a:pPr>
            <a:r>
              <a:rPr lang="ru-RU" sz="2200" dirty="0" smtClean="0">
                <a:solidFill>
                  <a:schemeClr val="tx1"/>
                </a:solidFill>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Н</a:t>
            </a:r>
            <a:r>
              <a:rPr lang="ru-RU" sz="2400" dirty="0" smtClean="0">
                <a:solidFill>
                  <a:schemeClr val="tx1"/>
                </a:solidFill>
                <a:latin typeface="Times New Roman" panose="02020603050405020304" pitchFamily="18" charset="0"/>
                <a:cs typeface="Times New Roman" panose="02020603050405020304" pitchFamily="18" charset="0"/>
              </a:rPr>
              <a:t>аучная</a:t>
            </a:r>
            <a:r>
              <a:rPr lang="ru-RU" sz="2400" dirty="0">
                <a:solidFill>
                  <a:schemeClr val="tx1"/>
                </a:solidFill>
                <a:latin typeface="Times New Roman" panose="02020603050405020304" pitchFamily="18" charset="0"/>
                <a:cs typeface="Times New Roman" panose="02020603050405020304" pitchFamily="18" charset="0"/>
              </a:rPr>
              <a:t>, практическая, экономическая и социальная </a:t>
            </a:r>
            <a:r>
              <a:rPr lang="ru-RU" sz="2400" b="1" dirty="0">
                <a:solidFill>
                  <a:schemeClr val="tx1"/>
                </a:solidFill>
                <a:latin typeface="Times New Roman" panose="02020603050405020304" pitchFamily="18" charset="0"/>
                <a:cs typeface="Times New Roman" panose="02020603050405020304" pitchFamily="18" charset="0"/>
              </a:rPr>
              <a:t>значимость результатов </a:t>
            </a:r>
            <a:r>
              <a:rPr lang="ru-RU" sz="2400" dirty="0">
                <a:solidFill>
                  <a:schemeClr val="tx1"/>
                </a:solidFill>
                <a:latin typeface="Times New Roman" panose="02020603050405020304" pitchFamily="18" charset="0"/>
                <a:cs typeface="Times New Roman" panose="02020603050405020304" pitchFamily="18" charset="0"/>
              </a:rPr>
              <a:t>диссертационного исследования;</a:t>
            </a:r>
          </a:p>
          <a:p>
            <a:pPr lvl="1">
              <a:buFont typeface="Courier New" panose="02070309020205020404" pitchFamily="49" charset="0"/>
              <a:buChar char="o"/>
            </a:pPr>
            <a:r>
              <a:rPr lang="ru-RU" sz="2400" dirty="0" smtClean="0">
                <a:solidFill>
                  <a:schemeClr val="tx1"/>
                </a:solidFill>
                <a:latin typeface="Times New Roman" panose="02020603050405020304" pitchFamily="18" charset="0"/>
                <a:cs typeface="Times New Roman" panose="02020603050405020304" pitchFamily="18" charset="0"/>
              </a:rPr>
              <a:t>  </a:t>
            </a:r>
            <a:r>
              <a:rPr lang="ru-RU" sz="2400" b="1" dirty="0" smtClean="0">
                <a:solidFill>
                  <a:schemeClr val="tx1"/>
                </a:solidFill>
                <a:latin typeface="Times New Roman" panose="02020603050405020304" pitchFamily="18" charset="0"/>
                <a:cs typeface="Times New Roman" panose="02020603050405020304" pitchFamily="18" charset="0"/>
              </a:rPr>
              <a:t>соответствие </a:t>
            </a:r>
            <a:r>
              <a:rPr lang="ru-RU" sz="2400" dirty="0">
                <a:solidFill>
                  <a:schemeClr val="tx1"/>
                </a:solidFill>
                <a:latin typeface="Times New Roman" panose="02020603050405020304" pitchFamily="18" charset="0"/>
                <a:cs typeface="Times New Roman" panose="02020603050405020304" pitchFamily="18" charset="0"/>
              </a:rPr>
              <a:t>содержания диссертации </a:t>
            </a:r>
            <a:r>
              <a:rPr lang="ru-RU" sz="2400" b="1" dirty="0">
                <a:solidFill>
                  <a:schemeClr val="tx1"/>
                </a:solidFill>
                <a:latin typeface="Times New Roman" panose="02020603050405020304" pitchFamily="18" charset="0"/>
                <a:cs typeface="Times New Roman" panose="02020603050405020304" pitchFamily="18" charset="0"/>
              </a:rPr>
              <a:t>отрасли</a:t>
            </a:r>
            <a:r>
              <a:rPr lang="ru-RU" sz="2400" dirty="0">
                <a:solidFill>
                  <a:schemeClr val="tx1"/>
                </a:solidFill>
                <a:latin typeface="Times New Roman" panose="02020603050405020304" pitchFamily="18" charset="0"/>
                <a:cs typeface="Times New Roman" panose="02020603050405020304" pitchFamily="18" charset="0"/>
              </a:rPr>
              <a:t> науки и </a:t>
            </a:r>
            <a:r>
              <a:rPr lang="ru-RU" sz="2400" dirty="0" smtClean="0">
                <a:solidFill>
                  <a:schemeClr val="tx1"/>
                </a:solidFill>
                <a:latin typeface="Times New Roman" panose="02020603050405020304" pitchFamily="18" charset="0"/>
                <a:cs typeface="Times New Roman" panose="02020603050405020304" pitchFamily="18" charset="0"/>
              </a:rPr>
              <a:t>специальности;</a:t>
            </a:r>
            <a:endParaRPr lang="ru-RU" sz="2400" dirty="0">
              <a:solidFill>
                <a:schemeClr val="tx1"/>
              </a:solidFill>
              <a:latin typeface="Times New Roman" panose="02020603050405020304" pitchFamily="18" charset="0"/>
              <a:cs typeface="Times New Roman" panose="02020603050405020304" pitchFamily="18" charset="0"/>
            </a:endParaRPr>
          </a:p>
          <a:p>
            <a:pPr lvl="1">
              <a:buFont typeface="Courier New" panose="02070309020205020404" pitchFamily="49" charset="0"/>
              <a:buChar char="o"/>
            </a:pPr>
            <a:r>
              <a:rPr lang="ru-RU" sz="2400" b="1" dirty="0" smtClean="0">
                <a:solidFill>
                  <a:schemeClr val="tx1"/>
                </a:solidFill>
                <a:latin typeface="Times New Roman" panose="02020603050405020304" pitchFamily="18" charset="0"/>
                <a:cs typeface="Times New Roman" panose="02020603050405020304" pitchFamily="18" charset="0"/>
              </a:rPr>
              <a:t>  достоверность </a:t>
            </a:r>
            <a:r>
              <a:rPr lang="ru-RU" sz="2400" b="1" dirty="0">
                <a:solidFill>
                  <a:schemeClr val="tx1"/>
                </a:solidFill>
                <a:latin typeface="Times New Roman" panose="02020603050405020304" pitchFamily="18" charset="0"/>
                <a:cs typeface="Times New Roman" panose="02020603050405020304" pitchFamily="18" charset="0"/>
              </a:rPr>
              <a:t>результатов</a:t>
            </a:r>
            <a:r>
              <a:rPr lang="ru-RU" sz="2400" dirty="0">
                <a:solidFill>
                  <a:schemeClr val="tx1"/>
                </a:solidFill>
                <a:latin typeface="Times New Roman" panose="02020603050405020304" pitchFamily="18" charset="0"/>
                <a:cs typeface="Times New Roman" panose="02020603050405020304" pitchFamily="18" charset="0"/>
              </a:rPr>
              <a:t> проведенных исследований, обоснованность выводов и рекомендаций;</a:t>
            </a:r>
          </a:p>
          <a:p>
            <a:pPr lvl="1">
              <a:buFont typeface="Courier New" panose="02070309020205020404" pitchFamily="49" charset="0"/>
              <a:buChar char="o"/>
            </a:pPr>
            <a:r>
              <a:rPr lang="ru-RU" sz="2400" dirty="0" smtClean="0">
                <a:solidFill>
                  <a:schemeClr val="tx1"/>
                </a:solidFill>
                <a:latin typeface="Times New Roman" panose="02020603050405020304" pitchFamily="18" charset="0"/>
                <a:cs typeface="Times New Roman" panose="02020603050405020304" pitchFamily="18" charset="0"/>
              </a:rPr>
              <a:t>  степень </a:t>
            </a:r>
            <a:r>
              <a:rPr lang="ru-RU" sz="2400" b="1" dirty="0">
                <a:solidFill>
                  <a:schemeClr val="tx1"/>
                </a:solidFill>
                <a:latin typeface="Times New Roman" panose="02020603050405020304" pitchFamily="18" charset="0"/>
                <a:cs typeface="Times New Roman" panose="02020603050405020304" pitchFamily="18" charset="0"/>
              </a:rPr>
              <a:t>новизны</a:t>
            </a:r>
            <a:r>
              <a:rPr lang="ru-RU" sz="2400" dirty="0">
                <a:solidFill>
                  <a:schemeClr val="tx1"/>
                </a:solidFill>
                <a:latin typeface="Times New Roman" panose="02020603050405020304" pitchFamily="18" charset="0"/>
                <a:cs typeface="Times New Roman" panose="02020603050405020304" pitchFamily="18" charset="0"/>
              </a:rPr>
              <a:t> научных результатов, выносимых на защиту</a:t>
            </a:r>
            <a:r>
              <a:rPr lang="ru-RU" sz="2400" dirty="0" smtClean="0">
                <a:solidFill>
                  <a:schemeClr val="tx1"/>
                </a:solidFill>
                <a:latin typeface="Times New Roman" panose="02020603050405020304" pitchFamily="18" charset="0"/>
                <a:cs typeface="Times New Roman" panose="02020603050405020304" pitchFamily="18" charset="0"/>
              </a:rPr>
              <a:t>;</a:t>
            </a:r>
          </a:p>
          <a:p>
            <a:pPr lvl="1">
              <a:buFont typeface="Courier New" panose="02070309020205020404" pitchFamily="49" charset="0"/>
              <a:buChar char="o"/>
            </a:pPr>
            <a:r>
              <a:rPr lang="ru-RU" sz="2400" dirty="0">
                <a:solidFill>
                  <a:schemeClr val="tx1"/>
                </a:solidFill>
                <a:latin typeface="Times New Roman" panose="02020603050405020304" pitchFamily="18" charset="0"/>
                <a:cs typeface="Times New Roman" panose="02020603050405020304" pitchFamily="18" charset="0"/>
              </a:rPr>
              <a:t> </a:t>
            </a:r>
            <a:r>
              <a:rPr lang="ru-RU" sz="2400" b="1" dirty="0" smtClean="0">
                <a:solidFill>
                  <a:schemeClr val="tx1"/>
                </a:solidFill>
                <a:latin typeface="Times New Roman" panose="02020603050405020304" pitchFamily="18" charset="0"/>
                <a:cs typeface="Times New Roman" panose="02020603050405020304" pitchFamily="18" charset="0"/>
              </a:rPr>
              <a:t>корреляция </a:t>
            </a:r>
            <a:r>
              <a:rPr lang="ru-RU" sz="2400" dirty="0" smtClean="0">
                <a:solidFill>
                  <a:schemeClr val="tx1"/>
                </a:solidFill>
                <a:latin typeface="Times New Roman" panose="02020603050405020304" pitchFamily="18" charset="0"/>
                <a:cs typeface="Times New Roman" panose="02020603050405020304" pitchFamily="18" charset="0"/>
              </a:rPr>
              <a:t> задач исследования, положений, выносимых на защиту,  </a:t>
            </a:r>
            <a:r>
              <a:rPr lang="ru-RU" sz="2400" dirty="0" smtClean="0">
                <a:solidFill>
                  <a:schemeClr val="tx1"/>
                </a:solidFill>
                <a:latin typeface="Times New Roman" panose="02020603050405020304" pitchFamily="18" charset="0"/>
                <a:cs typeface="Times New Roman" panose="02020603050405020304" pitchFamily="18" charset="0"/>
              </a:rPr>
              <a:t>выводов;</a:t>
            </a:r>
            <a:endParaRPr lang="ru-RU" sz="2400" dirty="0">
              <a:solidFill>
                <a:schemeClr val="tx1"/>
              </a:solidFill>
              <a:latin typeface="Times New Roman" panose="02020603050405020304" pitchFamily="18" charset="0"/>
              <a:cs typeface="Times New Roman" panose="02020603050405020304" pitchFamily="18" charset="0"/>
            </a:endParaRPr>
          </a:p>
          <a:p>
            <a:pPr lvl="1">
              <a:buFont typeface="Courier New" panose="02070309020205020404" pitchFamily="49" charset="0"/>
              <a:buChar char="o"/>
            </a:pPr>
            <a:r>
              <a:rPr lang="ru-RU" sz="2400" b="1" dirty="0" smtClean="0">
                <a:solidFill>
                  <a:schemeClr val="tx1"/>
                </a:solidFill>
                <a:latin typeface="Times New Roman" panose="02020603050405020304" pitchFamily="18" charset="0"/>
                <a:cs typeface="Times New Roman" panose="02020603050405020304" pitchFamily="18" charset="0"/>
              </a:rPr>
              <a:t>  апробация</a:t>
            </a:r>
            <a:r>
              <a:rPr lang="ru-RU" sz="2400" dirty="0" smtClean="0">
                <a:solidFill>
                  <a:schemeClr val="tx1"/>
                </a:solidFill>
                <a:latin typeface="Times New Roman" panose="02020603050405020304" pitchFamily="18" charset="0"/>
                <a:cs typeface="Times New Roman" panose="02020603050405020304" pitchFamily="18" charset="0"/>
              </a:rPr>
              <a:t> </a:t>
            </a:r>
            <a:r>
              <a:rPr lang="ru-RU" sz="2400" dirty="0">
                <a:solidFill>
                  <a:schemeClr val="tx1"/>
                </a:solidFill>
                <a:latin typeface="Times New Roman" panose="02020603050405020304" pitchFamily="18" charset="0"/>
                <a:cs typeface="Times New Roman" panose="02020603050405020304" pitchFamily="18" charset="0"/>
              </a:rPr>
              <a:t>диссертации;</a:t>
            </a:r>
          </a:p>
          <a:p>
            <a:pPr lvl="1">
              <a:buFont typeface="Courier New" panose="02070309020205020404" pitchFamily="49" charset="0"/>
              <a:buChar char="o"/>
            </a:pPr>
            <a:r>
              <a:rPr lang="ru-RU" sz="2400" dirty="0" smtClean="0">
                <a:solidFill>
                  <a:schemeClr val="tx1"/>
                </a:solidFill>
                <a:latin typeface="Times New Roman" panose="02020603050405020304" pitchFamily="18" charset="0"/>
                <a:cs typeface="Times New Roman" panose="02020603050405020304" pitchFamily="18" charset="0"/>
              </a:rPr>
              <a:t>  </a:t>
            </a:r>
            <a:r>
              <a:rPr lang="ru-RU" sz="2400" b="1" dirty="0" err="1" smtClean="0">
                <a:solidFill>
                  <a:schemeClr val="tx1"/>
                </a:solidFill>
                <a:latin typeface="Times New Roman" panose="02020603050405020304" pitchFamily="18" charset="0"/>
                <a:cs typeface="Times New Roman" panose="02020603050405020304" pitchFamily="18" charset="0"/>
              </a:rPr>
              <a:t>опубликованность</a:t>
            </a:r>
            <a:r>
              <a:rPr lang="ru-RU" sz="2400" dirty="0" smtClean="0">
                <a:solidFill>
                  <a:schemeClr val="tx1"/>
                </a:solidFill>
                <a:latin typeface="Times New Roman" panose="02020603050405020304" pitchFamily="18" charset="0"/>
                <a:cs typeface="Times New Roman" panose="02020603050405020304" pitchFamily="18" charset="0"/>
              </a:rPr>
              <a:t> </a:t>
            </a:r>
            <a:r>
              <a:rPr lang="ru-RU" sz="2400" dirty="0">
                <a:solidFill>
                  <a:schemeClr val="tx1"/>
                </a:solidFill>
                <a:latin typeface="Times New Roman" panose="02020603050405020304" pitchFamily="18" charset="0"/>
                <a:cs typeface="Times New Roman" panose="02020603050405020304" pitchFamily="18" charset="0"/>
              </a:rPr>
              <a:t>научных результатов диссертации;</a:t>
            </a:r>
          </a:p>
          <a:p>
            <a:pPr lvl="1">
              <a:buFont typeface="Courier New" panose="02070309020205020404" pitchFamily="49" charset="0"/>
              <a:buChar char="o"/>
            </a:pPr>
            <a:r>
              <a:rPr lang="ru-RU" sz="2400" dirty="0" smtClean="0">
                <a:solidFill>
                  <a:schemeClr val="tx1"/>
                </a:solidFill>
                <a:latin typeface="Times New Roman" panose="02020603050405020304" pitchFamily="18" charset="0"/>
                <a:cs typeface="Times New Roman" panose="02020603050405020304" pitchFamily="18" charset="0"/>
              </a:rPr>
              <a:t>  выполнение </a:t>
            </a:r>
            <a:r>
              <a:rPr lang="ru-RU" sz="2400" dirty="0">
                <a:solidFill>
                  <a:schemeClr val="tx1"/>
                </a:solidFill>
                <a:latin typeface="Times New Roman" panose="02020603050405020304" pitchFamily="18" charset="0"/>
                <a:cs typeface="Times New Roman" panose="02020603050405020304" pitchFamily="18" charset="0"/>
              </a:rPr>
              <a:t>требований в </a:t>
            </a:r>
            <a:r>
              <a:rPr lang="ru-RU" sz="2400" dirty="0" smtClean="0">
                <a:solidFill>
                  <a:schemeClr val="tx1"/>
                </a:solidFill>
                <a:latin typeface="Times New Roman" panose="02020603050405020304" pitchFamily="18" charset="0"/>
                <a:cs typeface="Times New Roman" panose="02020603050405020304" pitchFamily="18" charset="0"/>
              </a:rPr>
              <a:t>отношении </a:t>
            </a:r>
            <a:r>
              <a:rPr lang="ru-RU" sz="2400" b="1" dirty="0" smtClean="0">
                <a:solidFill>
                  <a:schemeClr val="tx1"/>
                </a:solidFill>
                <a:latin typeface="Times New Roman" panose="02020603050405020304" pitchFamily="18" charset="0"/>
                <a:cs typeface="Times New Roman" panose="02020603050405020304" pitchFamily="18" charset="0"/>
              </a:rPr>
              <a:t>научно </a:t>
            </a:r>
            <a:r>
              <a:rPr lang="ru-RU" sz="2400" b="1" dirty="0" smtClean="0">
                <a:solidFill>
                  <a:schemeClr val="tx1"/>
                </a:solidFill>
                <a:latin typeface="Times New Roman" panose="02020603050405020304" pitchFamily="18" charset="0"/>
                <a:cs typeface="Times New Roman" panose="02020603050405020304" pitchFamily="18" charset="0"/>
              </a:rPr>
              <a:t>корректного цитирования </a:t>
            </a:r>
            <a:r>
              <a:rPr lang="ru-RU" sz="2400" dirty="0">
                <a:solidFill>
                  <a:schemeClr val="tx1"/>
                </a:solidFill>
                <a:latin typeface="Times New Roman" panose="02020603050405020304" pitchFamily="18" charset="0"/>
                <a:cs typeface="Times New Roman" panose="02020603050405020304" pitchFamily="18" charset="0"/>
              </a:rPr>
              <a:t>в диссертации материалов, принадлежащих другим </a:t>
            </a:r>
            <a:r>
              <a:rPr lang="ru-RU" sz="2400" dirty="0" smtClean="0">
                <a:solidFill>
                  <a:schemeClr val="tx1"/>
                </a:solidFill>
                <a:latin typeface="Times New Roman" panose="02020603050405020304" pitchFamily="18" charset="0"/>
                <a:cs typeface="Times New Roman" panose="02020603050405020304" pitchFamily="18" charset="0"/>
              </a:rPr>
              <a:t>авторам.</a:t>
            </a:r>
            <a:endParaRPr lang="ru-RU" sz="2400"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13509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Тема исследования  </a:t>
            </a:r>
            <a:endParaRPr lang="ru-RU" dirty="0"/>
          </a:p>
        </p:txBody>
      </p:sp>
      <p:sp>
        <p:nvSpPr>
          <p:cNvPr id="3" name="Объект 2"/>
          <p:cNvSpPr>
            <a:spLocks noGrp="1"/>
          </p:cNvSpPr>
          <p:nvPr>
            <p:ph idx="1"/>
          </p:nvPr>
        </p:nvSpPr>
        <p:spPr>
          <a:xfrm>
            <a:off x="457200" y="1412776"/>
            <a:ext cx="8229600" cy="4713387"/>
          </a:xfrm>
        </p:spPr>
        <p:txBody>
          <a:bodyPr>
            <a:normAutofit fontScale="70000" lnSpcReduction="20000"/>
          </a:bodyPr>
          <a:lstStyle/>
          <a:p>
            <a:endParaRPr lang="ru-RU" dirty="0" smtClean="0"/>
          </a:p>
          <a:p>
            <a:r>
              <a:rPr lang="ru-RU" dirty="0" smtClean="0"/>
              <a:t>Тема диссертации </a:t>
            </a:r>
            <a:r>
              <a:rPr lang="ru-RU" dirty="0"/>
              <a:t>не должна быть ни слишком </a:t>
            </a:r>
            <a:r>
              <a:rPr lang="ru-RU" dirty="0" smtClean="0"/>
              <a:t>широкой, </a:t>
            </a:r>
            <a:r>
              <a:rPr lang="ru-RU" dirty="0"/>
              <a:t>ни слишком узкой. </a:t>
            </a:r>
            <a:endParaRPr lang="ru-RU" dirty="0" smtClean="0"/>
          </a:p>
          <a:p>
            <a:r>
              <a:rPr lang="ru-RU" dirty="0" smtClean="0"/>
              <a:t>Чем </a:t>
            </a:r>
            <a:r>
              <a:rPr lang="ru-RU" dirty="0"/>
              <a:t>меньше слов в названии темы, тем она шире, охватывает более широкую область научного знания. И наоборот, – чем больше слов в названии, тем тема уже, охватывает более узкую область (конечно, при условии, что название темы соответствует содержанию работы). </a:t>
            </a:r>
            <a:endParaRPr lang="ru-RU" dirty="0" smtClean="0"/>
          </a:p>
          <a:p>
            <a:r>
              <a:rPr lang="ru-RU" dirty="0" smtClean="0"/>
              <a:t>Формулировки тем </a:t>
            </a:r>
            <a:r>
              <a:rPr lang="ru-RU" dirty="0"/>
              <a:t>кандидатских диссертаций в большинстве случаев состоят из 11– 16 слов, включая предлоги, союзы и то, что указывается в скобках: (на примере...), (на материале...) и т.д. </a:t>
            </a:r>
            <a:r>
              <a:rPr lang="ru-RU" dirty="0" smtClean="0"/>
              <a:t>Эти </a:t>
            </a:r>
            <a:r>
              <a:rPr lang="ru-RU" dirty="0"/>
              <a:t>показатели следует рассматривать лишь как некоторый очень приблизительный ориентир, но ни в коем случае не как предписание, </a:t>
            </a:r>
            <a:r>
              <a:rPr lang="ru-RU" dirty="0" smtClean="0"/>
              <a:t>норматив.</a:t>
            </a:r>
            <a:endParaRPr lang="ru-RU" dirty="0"/>
          </a:p>
        </p:txBody>
      </p:sp>
    </p:spTree>
    <p:extLst>
      <p:ext uri="{BB962C8B-B14F-4D97-AF65-F5344CB8AC3E}">
        <p14:creationId xmlns:p14="http://schemas.microsoft.com/office/powerpoint/2010/main" val="1679180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036496" cy="1052736"/>
          </a:xfrm>
        </p:spPr>
        <p:txBody>
          <a:bodyPr>
            <a:normAutofit/>
          </a:bodyPr>
          <a:lstStyle/>
          <a:p>
            <a:r>
              <a:rPr lang="ru-RU" sz="3200" b="1" dirty="0" smtClean="0"/>
              <a:t>Актуальность и проблема исследования</a:t>
            </a:r>
            <a:endParaRPr lang="ru-RU" sz="3200" b="1" dirty="0"/>
          </a:p>
        </p:txBody>
      </p:sp>
      <p:sp>
        <p:nvSpPr>
          <p:cNvPr id="3" name="Объект 2"/>
          <p:cNvSpPr>
            <a:spLocks noGrp="1"/>
          </p:cNvSpPr>
          <p:nvPr>
            <p:ph idx="1"/>
          </p:nvPr>
        </p:nvSpPr>
        <p:spPr>
          <a:xfrm>
            <a:off x="179512" y="1124744"/>
            <a:ext cx="8784976" cy="5544616"/>
          </a:xfrm>
        </p:spPr>
        <p:txBody>
          <a:bodyPr>
            <a:normAutofit fontScale="70000" lnSpcReduction="20000"/>
          </a:bodyPr>
          <a:lstStyle/>
          <a:p>
            <a:r>
              <a:rPr lang="ru-RU" dirty="0"/>
              <a:t>В сжатом изложении в разделе «актуальность темы исследования» показывается, какие задачи стоят перед практикой обучения и воспитания и перед педагогической наукой в аспекте избранного </a:t>
            </a:r>
            <a:r>
              <a:rPr lang="ru-RU" dirty="0" smtClean="0"/>
              <a:t>направления </a:t>
            </a:r>
            <a:r>
              <a:rPr lang="ru-RU" dirty="0"/>
              <a:t>в конкретных социально-экономических условиях развития общества; что по крупному счету (в самом общем конспективном изложении) сделано </a:t>
            </a:r>
            <a:r>
              <a:rPr lang="ru-RU" dirty="0" smtClean="0"/>
              <a:t>предшественниками</a:t>
            </a:r>
            <a:r>
              <a:rPr lang="ru-RU" dirty="0"/>
              <a:t>, </a:t>
            </a:r>
            <a:r>
              <a:rPr lang="ru-RU" dirty="0" smtClean="0"/>
              <a:t>а </a:t>
            </a:r>
            <a:r>
              <a:rPr lang="ru-RU" dirty="0"/>
              <a:t>что осталось </a:t>
            </a:r>
            <a:r>
              <a:rPr lang="ru-RU" dirty="0" smtClean="0"/>
              <a:t>нераскрытым и предстоит </a:t>
            </a:r>
            <a:r>
              <a:rPr lang="ru-RU" dirty="0"/>
              <a:t>сделать Вам.</a:t>
            </a:r>
          </a:p>
          <a:p>
            <a:r>
              <a:rPr lang="ru-RU" dirty="0"/>
              <a:t>На этой основе формируется противоречие. </a:t>
            </a:r>
            <a:endParaRPr lang="ru-RU" dirty="0" smtClean="0"/>
          </a:p>
          <a:p>
            <a:r>
              <a:rPr lang="ru-RU" dirty="0" smtClean="0"/>
              <a:t>Противоречие </a:t>
            </a:r>
            <a:r>
              <a:rPr lang="ru-RU" dirty="0"/>
              <a:t>– см. Логический словарь-справочник Н. И. </a:t>
            </a:r>
            <a:r>
              <a:rPr lang="ru-RU" dirty="0" err="1"/>
              <a:t>Кондакова</a:t>
            </a:r>
            <a:r>
              <a:rPr lang="ru-RU" dirty="0"/>
              <a:t> – это «взаимодействие между взаимоисключающими, но при этом </a:t>
            </a:r>
            <a:r>
              <a:rPr lang="ru-RU" dirty="0" err="1"/>
              <a:t>взаимообусловливающими</a:t>
            </a:r>
            <a:r>
              <a:rPr lang="ru-RU" dirty="0"/>
              <a:t> и взаимопроникающими друг в друга противоположностями внутри единого объекта и его состояний...» </a:t>
            </a:r>
            <a:r>
              <a:rPr lang="ru-RU" dirty="0" smtClean="0"/>
              <a:t>.</a:t>
            </a:r>
          </a:p>
          <a:p>
            <a:r>
              <a:rPr lang="ru-RU" dirty="0" smtClean="0"/>
              <a:t>Как </a:t>
            </a:r>
            <a:r>
              <a:rPr lang="ru-RU" dirty="0"/>
              <a:t>известно, противоречие (научное) – это важнейшая логическая форма развития познания. Научные теории развиваются в результате раскрытия и разрешения противоречий, обнаруживающихся в предшествующих теориях или в практической деятельности людей.</a:t>
            </a:r>
          </a:p>
        </p:txBody>
      </p:sp>
    </p:spTree>
    <p:extLst>
      <p:ext uri="{BB962C8B-B14F-4D97-AF65-F5344CB8AC3E}">
        <p14:creationId xmlns:p14="http://schemas.microsoft.com/office/powerpoint/2010/main" val="2088914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Противоречие</a:t>
            </a:r>
            <a:endParaRPr lang="ru-RU" dirty="0"/>
          </a:p>
        </p:txBody>
      </p:sp>
      <p:sp>
        <p:nvSpPr>
          <p:cNvPr id="3" name="Объект 2"/>
          <p:cNvSpPr>
            <a:spLocks noGrp="1"/>
          </p:cNvSpPr>
          <p:nvPr>
            <p:ph idx="1"/>
          </p:nvPr>
        </p:nvSpPr>
        <p:spPr/>
        <p:txBody>
          <a:bodyPr>
            <a:normAutofit fontScale="70000" lnSpcReduction="20000"/>
          </a:bodyPr>
          <a:lstStyle/>
          <a:p>
            <a:r>
              <a:rPr lang="ru-RU" dirty="0"/>
              <a:t>В педагогике </a:t>
            </a:r>
            <a:r>
              <a:rPr lang="ru-RU" dirty="0" smtClean="0"/>
              <a:t>противоречие </a:t>
            </a:r>
            <a:r>
              <a:rPr lang="ru-RU" dirty="0"/>
              <a:t>понимается </a:t>
            </a:r>
            <a:r>
              <a:rPr lang="ru-RU" dirty="0" smtClean="0"/>
              <a:t>как </a:t>
            </a:r>
            <a:r>
              <a:rPr lang="ru-RU" dirty="0"/>
              <a:t>несогласованность, несоответствие между какими-либо противоположностями. Но в любом случае </a:t>
            </a:r>
            <a:r>
              <a:rPr lang="ru-RU" dirty="0" smtClean="0"/>
              <a:t>важно </a:t>
            </a:r>
            <a:r>
              <a:rPr lang="ru-RU" dirty="0"/>
              <a:t>обратить внимание на то, что противоположности – внутри единого объекта.</a:t>
            </a:r>
          </a:p>
          <a:p>
            <a:r>
              <a:rPr lang="ru-RU" dirty="0"/>
              <a:t>Выявленное Вами противоречие может иметь место в практике обучения, воспитания или в теории педагогики, методике преподавания, может быть целый ряд противоречий, но в каждом случае противоположные стороны каждого противоречия относятся либо к практике (и только к одной ее стороне, аспекту и т.п.), либо к теории (и тоже только в одном каком-то аспекте).</a:t>
            </a:r>
          </a:p>
          <a:p>
            <a:r>
              <a:rPr lang="ru-RU" dirty="0"/>
              <a:t>Например: «противоречие между педагогическими требованиями к профессиональной деятельности преподавателей... с одной стороны, и отсутствием специальной психолого-педагогической подготовки этой категории педагогов – с другой</a:t>
            </a:r>
            <a:r>
              <a:rPr lang="ru-RU" dirty="0" smtClean="0"/>
              <a:t>».</a:t>
            </a:r>
            <a:r>
              <a:rPr lang="ru-RU" dirty="0"/>
              <a:t> </a:t>
            </a:r>
          </a:p>
          <a:p>
            <a:endParaRPr lang="ru-RU" dirty="0"/>
          </a:p>
        </p:txBody>
      </p:sp>
    </p:spTree>
    <p:extLst>
      <p:ext uri="{BB962C8B-B14F-4D97-AF65-F5344CB8AC3E}">
        <p14:creationId xmlns:p14="http://schemas.microsoft.com/office/powerpoint/2010/main" val="196227986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TotalTime>
  <Words>1512</Words>
  <Application>Microsoft Office PowerPoint</Application>
  <PresentationFormat>Экран (4:3)</PresentationFormat>
  <Paragraphs>120</Paragraphs>
  <Slides>27</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Тема Office</vt:lpstr>
      <vt:lpstr>Проблемы и перспективы подготовки научно-педагогических кадров высшей квалификации в сфере физической культуры и спорта</vt:lpstr>
      <vt:lpstr>  Чтобы идти к своей цели и не чувствовать себя отягощенным ненужным балластом, необходимо четко представлять себе, что нужно изучать и чего не нужно. Г. Селье  </vt:lpstr>
      <vt:lpstr>Проблемы и перспективы подготовки научно-педагогических кадров высшей квалификации в сфере физической культуры и спорта</vt:lpstr>
      <vt:lpstr>Приоритетные направления развития сферы ФК иС </vt:lpstr>
      <vt:lpstr>Направленность тематики педагогических исследований </vt:lpstr>
      <vt:lpstr>Основные параметры оценки диссертации</vt:lpstr>
      <vt:lpstr>Тема исследования  </vt:lpstr>
      <vt:lpstr>Актуальность и проблема исследования</vt:lpstr>
      <vt:lpstr>Противоречие</vt:lpstr>
      <vt:lpstr>Проблема исследования</vt:lpstr>
      <vt:lpstr>Объект и предмет исследования</vt:lpstr>
      <vt:lpstr>Объект исследования</vt:lpstr>
      <vt:lpstr>Предмет исследования</vt:lpstr>
      <vt:lpstr>Цель исследования</vt:lpstr>
      <vt:lpstr>Цель исследования</vt:lpstr>
      <vt:lpstr>Построение гипотезы</vt:lpstr>
      <vt:lpstr>Гипотеза</vt:lpstr>
      <vt:lpstr>Задачи исследования</vt:lpstr>
      <vt:lpstr>Задачи исследования</vt:lpstr>
      <vt:lpstr>Педагогическая деятельность </vt:lpstr>
      <vt:lpstr>Презентация PowerPoint</vt:lpstr>
      <vt:lpstr>Методологические основы и методы исследования</vt:lpstr>
      <vt:lpstr>Методология педагогики</vt:lpstr>
      <vt:lpstr>Методология педагогики</vt:lpstr>
      <vt:lpstr>Методология педагогики</vt:lpstr>
      <vt:lpstr>Методология педагогики</vt:lpstr>
      <vt:lpstr>Проблемы и перспективы подготовки научно-педагогических кадров высшей квалификации в сфере физической культуры и спорта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20</cp:revision>
  <dcterms:created xsi:type="dcterms:W3CDTF">2024-03-13T13:27:44Z</dcterms:created>
  <dcterms:modified xsi:type="dcterms:W3CDTF">2024-03-13T16:55:14Z</dcterms:modified>
</cp:coreProperties>
</file>